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2.xml" ContentType="application/vnd.ms-office.chartstyle+xml"/>
  <Override PartName="/ppt/charts/colors2.xml" ContentType="application/vnd.ms-office.chartcolorstyl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 id="2147483686" r:id="rId2"/>
    <p:sldMasterId id="2147483769" r:id="rId3"/>
  </p:sldMasterIdLst>
  <p:notesMasterIdLst>
    <p:notesMasterId r:id="rId49"/>
  </p:notesMasterIdLst>
  <p:sldIdLst>
    <p:sldId id="257" r:id="rId4"/>
    <p:sldId id="274" r:id="rId5"/>
    <p:sldId id="259" r:id="rId6"/>
    <p:sldId id="294" r:id="rId7"/>
    <p:sldId id="261" r:id="rId8"/>
    <p:sldId id="275" r:id="rId9"/>
    <p:sldId id="266" r:id="rId10"/>
    <p:sldId id="276" r:id="rId11"/>
    <p:sldId id="262" r:id="rId12"/>
    <p:sldId id="413" r:id="rId13"/>
    <p:sldId id="422" r:id="rId14"/>
    <p:sldId id="267" r:id="rId15"/>
    <p:sldId id="423" r:id="rId16"/>
    <p:sldId id="396" r:id="rId17"/>
    <p:sldId id="277" r:id="rId18"/>
    <p:sldId id="293" r:id="rId19"/>
    <p:sldId id="292" r:id="rId20"/>
    <p:sldId id="414" r:id="rId21"/>
    <p:sldId id="415" r:id="rId22"/>
    <p:sldId id="416" r:id="rId23"/>
    <p:sldId id="417" r:id="rId24"/>
    <p:sldId id="418" r:id="rId25"/>
    <p:sldId id="269" r:id="rId26"/>
    <p:sldId id="283" r:id="rId27"/>
    <p:sldId id="397" r:id="rId28"/>
    <p:sldId id="272" r:id="rId29"/>
    <p:sldId id="398" r:id="rId30"/>
    <p:sldId id="399" r:id="rId31"/>
    <p:sldId id="406" r:id="rId32"/>
    <p:sldId id="270" r:id="rId33"/>
    <p:sldId id="407" r:id="rId34"/>
    <p:sldId id="408" r:id="rId35"/>
    <p:sldId id="409" r:id="rId36"/>
    <p:sldId id="410" r:id="rId37"/>
    <p:sldId id="411" r:id="rId38"/>
    <p:sldId id="412" r:id="rId39"/>
    <p:sldId id="271" r:id="rId40"/>
    <p:sldId id="424" r:id="rId41"/>
    <p:sldId id="425" r:id="rId42"/>
    <p:sldId id="280" r:id="rId43"/>
    <p:sldId id="282" r:id="rId44"/>
    <p:sldId id="288" r:id="rId45"/>
    <p:sldId id="289" r:id="rId46"/>
    <p:sldId id="421" r:id="rId47"/>
    <p:sldId id="260"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CA0A"/>
    <a:srgbClr val="FFFFFF"/>
    <a:srgbClr val="132E57"/>
    <a:srgbClr val="921229"/>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7CC6F0-84F7-7902-2304-EC4AF34229C8}" v="508" dt="2021-11-10T06:19:55.494"/>
    <p1510:client id="{0ABB91D8-5BF9-31C0-2E76-73D8DE47EF9C}" v="36" dt="2021-11-10T03:50:27.827"/>
    <p1510:client id="{1035F20E-77B6-34DB-0CF8-C8CDA1BED449}" v="418" dt="2021-11-10T09:08:07.323"/>
    <p1510:client id="{1F163384-60D4-A072-9BA9-A4B8D23ADDEB}" v="2026" dt="2021-11-10T00:59:14.352"/>
    <p1510:client id="{26D48BA0-A445-7099-FB79-A9087154A5DB}" v="5" dt="2021-11-09T11:33:43.546"/>
    <p1510:client id="{29B12070-5740-41AA-BB3B-F10CD97BC032}" v="895" dt="2021-11-10T05:24:35.050"/>
    <p1510:client id="{43DF2247-52B8-013A-615F-EE69486D8B10}" v="5" dt="2021-11-09T15:33:39.605"/>
    <p1510:client id="{506B7A44-0F73-5622-77F0-64A838B3BB8C}" v="28" dt="2021-11-10T06:06:34.694"/>
    <p1510:client id="{70D4D9FF-58B4-7AF9-9489-83B94D0423ED}" v="116" dt="2021-11-10T05:01:31.660"/>
    <p1510:client id="{714E07E2-DB4D-A63E-13D1-77E23B1C21D7}" v="16" dt="2021-12-19T12:51:40.680"/>
    <p1510:client id="{7ADD5D7C-A1CB-4343-0C41-1ACF272ED323}" v="29" dt="2021-11-28T14:50:30.378"/>
    <p1510:client id="{7C7B7EE2-1DEE-A01D-B80F-B4CBDDE0BB7F}" v="15" dt="2021-11-10T09:22:08.007"/>
    <p1510:client id="{B7B49948-DDC7-26F4-A170-95842A87CF7C}" v="14" dt="2021-11-09T12:43:28.850"/>
    <p1510:client id="{BC18FA85-3C18-DFCC-F133-528885DAC878}" v="78" dt="2021-11-09T12:57:45.906"/>
    <p1510:client id="{C3CA6819-6CE5-8FBF-6C37-E591D71A892F}" v="2772" dt="2021-11-10T01:56:24.248"/>
    <p1510:client id="{C4FFA0C8-4F39-B7BF-2386-C52B2AC61D04}" v="50" dt="2021-11-10T08:59:22.573"/>
    <p1510:client id="{C74EA283-80FC-709B-57E9-6BF4739ED969}" v="28" dt="2021-11-10T10:18:54.133"/>
    <p1510:client id="{D9F36C12-34E3-E0A5-42A3-8AAA851E36CB}" v="37" dt="2021-11-10T10:23:15.223"/>
    <p1510:client id="{E0AE253B-1953-AD09-9ADE-C91E1DF6CCB0}" v="6" dt="2021-11-10T05:47:20.629"/>
    <p1510:client id="{E0DF5EB3-5990-468B-A102-4EDC63207EA0}" v="1302" dt="2021-11-10T10:07:32.583"/>
    <p1510:client id="{E1B2EB76-8466-86AD-B547-4B96935F2A7F}" v="40" dt="2021-11-10T09:36:11.661"/>
    <p1510:client id="{EA97D4B5-83EA-4B1F-AFAC-B340BCCD0A01}" v="108" dt="2021-11-09T17:43:49.378"/>
    <p1510:client id="{F35BF7B6-A4A8-F38B-E4CA-B0A78DFD34BF}" v="1195" dt="2021-11-09T18:03:31.921"/>
  </p1510:revLst>
</p1510:revInfo>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ableStyles" Target="tableStyle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sus\Downloads\scenario%201%20cost%20(1).xlsm" TargetMode="External"/><Relationship Id="rId2" Type="http://schemas.microsoft.com/office/2011/relationships/chartColorStyle" Target="colors2.xml"/><Relationship Id="rId1" Type="http://schemas.microsoft.com/office/2011/relationships/chartStyle" Target="style2.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sus\Downloads\scenario%201%20cost%20(1).xlsm" TargetMode="External"/><Relationship Id="rId2" Type="http://schemas.microsoft.com/office/2011/relationships/chartColorStyle" Target="colors3.xml"/><Relationship Id="rId1" Type="http://schemas.microsoft.com/office/2011/relationships/chartStyle" Target="style3.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sus\Downloads\scenario%201%20cost%20(1).xlsm" TargetMode="External"/><Relationship Id="rId2" Type="http://schemas.microsoft.com/office/2011/relationships/chartColorStyle" Target="colors4.xml"/><Relationship Id="rId1" Type="http://schemas.microsoft.com/office/2011/relationships/chartStyle" Target="style4.xml"/></Relationships>
</file>

<file path=ppt/charts/_rels/chart4.xml.rels><?xml version="1.0" encoding="UTF-8" standalone="yes"?>
<Relationships xmlns="http://schemas.openxmlformats.org/package/2006/relationships"><Relationship Id="rId3" Type="http://schemas.openxmlformats.org/officeDocument/2006/relationships/oleObject" Target="file:///C:\Users\Asus\Downloads\scenario%201%20cost%20(1).xlsm" TargetMode="External"/><Relationship Id="rId2" Type="http://schemas.microsoft.com/office/2011/relationships/chartColorStyle" Target="colors5.xml"/><Relationship Id="rId1" Type="http://schemas.microsoft.com/office/2011/relationships/chartStyle" Target="style5.xml"/></Relationships>
</file>

<file path=ppt/charts/_rels/chart5.xml.rels><?xml version="1.0" encoding="UTF-8" standalone="yes"?>
<Relationships xmlns="http://schemas.openxmlformats.org/package/2006/relationships"><Relationship Id="rId3" Type="http://schemas.openxmlformats.org/officeDocument/2006/relationships/oleObject" Target="file:///C:\Users\Asus\Downloads\scenario%201%20cost.xlsm" TargetMode="External"/><Relationship Id="rId2" Type="http://schemas.microsoft.com/office/2011/relationships/chartColorStyle" Target="colors6.xml"/><Relationship Id="rId1" Type="http://schemas.microsoft.com/office/2011/relationships/chartStyle" Target="style6.xml"/></Relationships>
</file>

<file path=ppt/charts/_rels/chart6.xml.rels><?xml version="1.0" encoding="UTF-8" standalone="yes"?>
<Relationships xmlns="http://schemas.openxmlformats.org/package/2006/relationships"><Relationship Id="rId3" Type="http://schemas.openxmlformats.org/officeDocument/2006/relationships/oleObject" Target="file:///C:\Users\Asus\Downloads\scenario%201%20cost.xlsm" TargetMode="External"/><Relationship Id="rId2" Type="http://schemas.microsoft.com/office/2011/relationships/chartColorStyle" Target="colors7.xml"/><Relationship Id="rId1" Type="http://schemas.microsoft.com/office/2011/relationships/chartStyle" Target="style7.xml"/></Relationships>
</file>

<file path=ppt/charts/_rels/chart7.xml.rels><?xml version="1.0" encoding="UTF-8" standalone="yes"?>
<Relationships xmlns="http://schemas.openxmlformats.org/package/2006/relationships"><Relationship Id="rId3" Type="http://schemas.openxmlformats.org/officeDocument/2006/relationships/oleObject" Target="file:///C:\Users\Asus\Downloads\scenario%201%20cost.xlsm" TargetMode="External"/><Relationship Id="rId2" Type="http://schemas.microsoft.com/office/2011/relationships/chartColorStyle" Target="colors8.xml"/><Relationship Id="rId1" Type="http://schemas.microsoft.com/office/2011/relationships/chartStyle" Target="style8.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https://itbdsti-my.sharepoint.com/personal/13618035_office_itb_ac_id/Documents/JURUSAN/Perancangan%20Sistem%20Aviasi%20(Group%201)/Marine%20Product%20Market%20Analysis.xlsx" TargetMode="External"/><Relationship Id="rId4"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Bahnschrift" panose="020B0502040204020203" pitchFamily="34" charset="0"/>
                <a:ea typeface="+mn-ea"/>
                <a:cs typeface="+mn-cs"/>
              </a:defRPr>
            </a:pPr>
            <a:r>
              <a:rPr lang="en-US" b="1">
                <a:latin typeface="Bahnschrift" panose="020B0502040204020203" pitchFamily="34" charset="0"/>
              </a:rPr>
              <a:t>Average Ownership Cost Structure</a:t>
            </a:r>
          </a:p>
        </c:rich>
      </c:tx>
      <c:layout>
        <c:manualLayout>
          <c:xMode val="edge"/>
          <c:yMode val="edge"/>
          <c:x val="0.22153973899909343"/>
          <c:y val="2.787162322840005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Bahnschrift" panose="020B0502040204020203" pitchFamily="34" charset="0"/>
              <a:ea typeface="+mn-ea"/>
              <a:cs typeface="+mn-cs"/>
            </a:defRPr>
          </a:pPr>
          <a:endParaRPr lang="en-US"/>
        </a:p>
      </c:txPr>
    </c:title>
    <c:autoTitleDeleted val="0"/>
    <c:plotArea>
      <c:layout>
        <c:manualLayout>
          <c:layoutTarget val="inner"/>
          <c:xMode val="edge"/>
          <c:yMode val="edge"/>
          <c:x val="0.17478157548007064"/>
          <c:y val="0.21069577763382599"/>
          <c:w val="0.42938898391704072"/>
          <c:h val="0.72316633296036736"/>
        </c:manualLayout>
      </c:layout>
      <c:pieChart>
        <c:varyColors val="1"/>
        <c:ser>
          <c:idx val="0"/>
          <c:order val="0"/>
          <c:dPt>
            <c:idx val="0"/>
            <c:bubble3D val="0"/>
            <c:spPr>
              <a:solidFill>
                <a:srgbClr val="FFC000"/>
              </a:solidFill>
              <a:ln w="19050">
                <a:solidFill>
                  <a:schemeClr val="lt1"/>
                </a:solidFill>
              </a:ln>
              <a:effectLst/>
            </c:spPr>
            <c:extLst>
              <c:ext xmlns:c16="http://schemas.microsoft.com/office/drawing/2014/chart" uri="{C3380CC4-5D6E-409C-BE32-E72D297353CC}">
                <c16:uniqueId val="{00000001-84CD-4754-97CC-79BE029E0E41}"/>
              </c:ext>
            </c:extLst>
          </c:dPt>
          <c:dPt>
            <c:idx val="1"/>
            <c:bubble3D val="0"/>
            <c:spPr>
              <a:solidFill>
                <a:srgbClr val="FFFFFF"/>
              </a:solidFill>
              <a:ln w="19050">
                <a:solidFill>
                  <a:schemeClr val="lt1"/>
                </a:solidFill>
              </a:ln>
              <a:effectLst/>
            </c:spPr>
            <c:extLst>
              <c:ext xmlns:c16="http://schemas.microsoft.com/office/drawing/2014/chart" uri="{C3380CC4-5D6E-409C-BE32-E72D297353CC}">
                <c16:uniqueId val="{00000003-84CD-4754-97CC-79BE029E0E41}"/>
              </c:ext>
            </c:extLst>
          </c:dPt>
          <c:dPt>
            <c:idx val="2"/>
            <c:bubble3D val="0"/>
            <c:spPr>
              <a:solidFill>
                <a:srgbClr val="002060"/>
              </a:solidFill>
              <a:ln w="19050">
                <a:solidFill>
                  <a:schemeClr val="lt1"/>
                </a:solidFill>
              </a:ln>
              <a:effectLst/>
            </c:spPr>
            <c:extLst>
              <c:ext xmlns:c16="http://schemas.microsoft.com/office/drawing/2014/chart" uri="{C3380CC4-5D6E-409C-BE32-E72D297353CC}">
                <c16:uniqueId val="{00000005-84CD-4754-97CC-79BE029E0E41}"/>
              </c:ext>
            </c:extLst>
          </c:dPt>
          <c:dPt>
            <c:idx val="3"/>
            <c:bubble3D val="0"/>
            <c:spPr>
              <a:solidFill>
                <a:srgbClr val="921229"/>
              </a:solidFill>
              <a:ln w="19050">
                <a:solidFill>
                  <a:schemeClr val="lt1"/>
                </a:solidFill>
              </a:ln>
              <a:effectLst/>
            </c:spPr>
            <c:extLst>
              <c:ext xmlns:c16="http://schemas.microsoft.com/office/drawing/2014/chart" uri="{C3380CC4-5D6E-409C-BE32-E72D297353CC}">
                <c16:uniqueId val="{00000007-84CD-4754-97CC-79BE029E0E41}"/>
              </c:ext>
            </c:extLst>
          </c:dPt>
          <c:dLbls>
            <c:dLbl>
              <c:idx val="0"/>
              <c:layout>
                <c:manualLayout>
                  <c:x val="-0.10568746287482116"/>
                  <c:y val="-0.20419626051314624"/>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4CD-4754-97CC-79BE029E0E41}"/>
                </c:ext>
              </c:extLst>
            </c:dLbl>
            <c:dLbl>
              <c:idx val="1"/>
              <c:layout>
                <c:manualLayout>
                  <c:x val="-3.0321907175602826E-2"/>
                  <c:y val="-9.4545120509154645E-3"/>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4CD-4754-97CC-79BE029E0E41}"/>
                </c:ext>
              </c:extLst>
            </c:dLbl>
            <c:dLbl>
              <c:idx val="2"/>
              <c:layout>
                <c:manualLayout>
                  <c:x val="-2.1173735237359013E-2"/>
                  <c:y val="-3.4490977474464689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4CD-4754-97CC-79BE029E0E41}"/>
                </c:ext>
              </c:extLst>
            </c:dLbl>
            <c:dLbl>
              <c:idx val="3"/>
              <c:layout>
                <c:manualLayout>
                  <c:x val="4.1848159986244714E-2"/>
                  <c:y val="-2.240296474017078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84CD-4754-97CC-79BE029E0E41}"/>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'[scenario 1 cost (1).xlsm]cost rute baru'!$AW$38:$AW$41</c:f>
              <c:strCache>
                <c:ptCount val="4"/>
                <c:pt idx="0">
                  <c:v>Lease</c:v>
                </c:pt>
                <c:pt idx="1">
                  <c:v>Interest</c:v>
                </c:pt>
                <c:pt idx="2">
                  <c:v>Depreciation</c:v>
                </c:pt>
                <c:pt idx="3">
                  <c:v>Insurance</c:v>
                </c:pt>
              </c:strCache>
            </c:strRef>
          </c:cat>
          <c:val>
            <c:numRef>
              <c:f>'[scenario 1 cost (1).xlsm]cost rute baru'!$AU$38:$AU$41</c:f>
              <c:numCache>
                <c:formatCode>0.00%</c:formatCode>
                <c:ptCount val="4"/>
                <c:pt idx="0">
                  <c:v>0.84319360809819532</c:v>
                </c:pt>
                <c:pt idx="1">
                  <c:v>9.8595865247120482E-2</c:v>
                </c:pt>
                <c:pt idx="2">
                  <c:v>4.3832813054154277E-2</c:v>
                </c:pt>
                <c:pt idx="3">
                  <c:v>1.4377713600529944E-2</c:v>
                </c:pt>
              </c:numCache>
            </c:numRef>
          </c:val>
          <c:extLst>
            <c:ext xmlns:c16="http://schemas.microsoft.com/office/drawing/2014/chart" uri="{C3380CC4-5D6E-409C-BE32-E72D297353CC}">
              <c16:uniqueId val="{00000008-84CD-4754-97CC-79BE029E0E41}"/>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0.64687346886853714"/>
          <c:y val="0.33806946734527105"/>
          <c:w val="0.30569369472637259"/>
          <c:h val="0.5318292505103529"/>
        </c:manualLayout>
      </c:layout>
      <c:overlay val="0"/>
      <c:spPr>
        <a:noFill/>
        <a:ln>
          <a:noFill/>
        </a:ln>
        <a:effectLst/>
      </c:spPr>
      <c:txPr>
        <a:bodyPr rot="0" spcFirstLastPara="1" vertOverflow="ellipsis" vert="horz" wrap="square" anchor="ctr" anchorCtr="1"/>
        <a:lstStyle/>
        <a:p>
          <a:pPr rtl="0">
            <a:defRPr sz="1200"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Bahnschrift" panose="020B0502040204020203" pitchFamily="34" charset="0"/>
                <a:ea typeface="+mn-ea"/>
                <a:cs typeface="+mn-cs"/>
              </a:defRPr>
            </a:pPr>
            <a:r>
              <a:rPr lang="en-US" b="1">
                <a:latin typeface="Bahnschrift" panose="020B0502040204020203" pitchFamily="34" charset="0"/>
              </a:rPr>
              <a:t>Average</a:t>
            </a:r>
            <a:r>
              <a:rPr lang="en-US" b="1" baseline="0">
                <a:latin typeface="Bahnschrift" panose="020B0502040204020203" pitchFamily="34" charset="0"/>
              </a:rPr>
              <a:t> Route Cost Structure</a:t>
            </a:r>
            <a:endParaRPr lang="en-US" b="1">
              <a:latin typeface="Bahnschrift" panose="020B0502040204020203" pitchFamily="34" charset="0"/>
            </a:endParaRPr>
          </a:p>
        </c:rich>
      </c:tx>
      <c:layout>
        <c:manualLayout>
          <c:xMode val="edge"/>
          <c:yMode val="edge"/>
          <c:x val="0.19472329850196382"/>
          <c:y val="1.8550504478778297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Bahnschrift" panose="020B0502040204020203" pitchFamily="34" charset="0"/>
              <a:ea typeface="+mn-ea"/>
              <a:cs typeface="+mn-cs"/>
            </a:defRPr>
          </a:pPr>
          <a:endParaRPr lang="en-US"/>
        </a:p>
      </c:txPr>
    </c:title>
    <c:autoTitleDeleted val="0"/>
    <c:plotArea>
      <c:layout>
        <c:manualLayout>
          <c:layoutTarget val="inner"/>
          <c:xMode val="edge"/>
          <c:yMode val="edge"/>
          <c:x val="0.17535466709568759"/>
          <c:y val="0.24223745376067654"/>
          <c:w val="0.4798532744739068"/>
          <c:h val="0.61671006072734047"/>
        </c:manualLayout>
      </c:layout>
      <c:pieChart>
        <c:varyColors val="1"/>
        <c:ser>
          <c:idx val="0"/>
          <c:order val="0"/>
          <c:dPt>
            <c:idx val="0"/>
            <c:bubble3D val="0"/>
            <c:spPr>
              <a:solidFill>
                <a:srgbClr val="FFC000"/>
              </a:solidFill>
              <a:ln w="19050">
                <a:solidFill>
                  <a:schemeClr val="lt1"/>
                </a:solidFill>
              </a:ln>
              <a:effectLst/>
            </c:spPr>
            <c:extLst>
              <c:ext xmlns:c16="http://schemas.microsoft.com/office/drawing/2014/chart" uri="{C3380CC4-5D6E-409C-BE32-E72D297353CC}">
                <c16:uniqueId val="{00000001-3BC3-421C-8E78-58909AD362AD}"/>
              </c:ext>
            </c:extLst>
          </c:dPt>
          <c:dPt>
            <c:idx val="1"/>
            <c:bubble3D val="0"/>
            <c:spPr>
              <a:solidFill>
                <a:srgbClr val="132E57"/>
              </a:solidFill>
              <a:ln w="19050">
                <a:solidFill>
                  <a:schemeClr val="lt1"/>
                </a:solidFill>
              </a:ln>
              <a:effectLst/>
            </c:spPr>
            <c:extLst>
              <c:ext xmlns:c16="http://schemas.microsoft.com/office/drawing/2014/chart" uri="{C3380CC4-5D6E-409C-BE32-E72D297353CC}">
                <c16:uniqueId val="{00000003-3BC3-421C-8E78-58909AD362AD}"/>
              </c:ext>
            </c:extLst>
          </c:dPt>
          <c:dPt>
            <c:idx val="2"/>
            <c:bubble3D val="0"/>
            <c:spPr>
              <a:solidFill>
                <a:srgbClr val="C00000"/>
              </a:solidFill>
              <a:ln w="19050">
                <a:solidFill>
                  <a:schemeClr val="lt1"/>
                </a:solidFill>
              </a:ln>
              <a:effectLst/>
            </c:spPr>
            <c:extLst>
              <c:ext xmlns:c16="http://schemas.microsoft.com/office/drawing/2014/chart" uri="{C3380CC4-5D6E-409C-BE32-E72D297353CC}">
                <c16:uniqueId val="{00000005-3BC3-421C-8E78-58909AD362AD}"/>
              </c:ext>
            </c:extLst>
          </c:dPt>
          <c:dLbls>
            <c:dLbl>
              <c:idx val="0"/>
              <c:layout>
                <c:manualLayout>
                  <c:x val="-0.16416457277508431"/>
                  <c:y val="-0.16805369421611349"/>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BC3-421C-8E78-58909AD362AD}"/>
                </c:ext>
              </c:extLst>
            </c:dLbl>
            <c:dLbl>
              <c:idx val="1"/>
              <c:layout>
                <c:manualLayout>
                  <c:x val="-2.3877744507983752E-2"/>
                  <c:y val="6.6977808607569956E-3"/>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BC3-421C-8E78-58909AD362AD}"/>
                </c:ext>
              </c:extLst>
            </c:dLbl>
            <c:dLbl>
              <c:idx val="2"/>
              <c:layout>
                <c:manualLayout>
                  <c:x val="2.2158850365914064E-2"/>
                  <c:y val="-7.1607381737490886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BC3-421C-8E78-58909AD362AD}"/>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Bahnschrift" panose="020B0502040204020203" pitchFamily="34" charset="0"/>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'[scenario 1 cost (1).xlsm]cost rute baru'!$AZ$105:$AZ$107</c:f>
              <c:strCache>
                <c:ptCount val="3"/>
                <c:pt idx="0">
                  <c:v>Ownership Cost</c:v>
                </c:pt>
                <c:pt idx="1">
                  <c:v>Direct Cost</c:v>
                </c:pt>
                <c:pt idx="2">
                  <c:v>Indirect Cost</c:v>
                </c:pt>
              </c:strCache>
            </c:strRef>
          </c:cat>
          <c:val>
            <c:numRef>
              <c:f>'[scenario 1 cost (1).xlsm]cost rute baru'!$BB$105:$BB$107</c:f>
              <c:numCache>
                <c:formatCode>0.00%</c:formatCode>
                <c:ptCount val="3"/>
                <c:pt idx="0">
                  <c:v>0.73380693637787009</c:v>
                </c:pt>
                <c:pt idx="1">
                  <c:v>0.25274191900813658</c:v>
                </c:pt>
                <c:pt idx="2">
                  <c:v>1.345114461399334E-2</c:v>
                </c:pt>
              </c:numCache>
            </c:numRef>
          </c:val>
          <c:extLst>
            <c:ext xmlns:c16="http://schemas.microsoft.com/office/drawing/2014/chart" uri="{C3380CC4-5D6E-409C-BE32-E72D297353CC}">
              <c16:uniqueId val="{00000006-3BC3-421C-8E78-58909AD362AD}"/>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layout>
        <c:manualLayout>
          <c:xMode val="edge"/>
          <c:yMode val="edge"/>
          <c:x val="0.648831982603573"/>
          <c:y val="0.3843187375919157"/>
          <c:w val="0.30396720082821965"/>
          <c:h val="0.39863224251796497"/>
        </c:manualLayout>
      </c:layout>
      <c:overlay val="0"/>
      <c:spPr>
        <a:noFill/>
        <a:ln>
          <a:noFill/>
        </a:ln>
        <a:effectLst/>
      </c:spPr>
      <c:txPr>
        <a:bodyPr rot="0" spcFirstLastPara="1" vertOverflow="ellipsis" vert="horz" wrap="square" anchor="ctr" anchorCtr="1"/>
        <a:lstStyle/>
        <a:p>
          <a:pPr rtl="0">
            <a:defRPr sz="1100"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470680400689128"/>
          <c:y val="0.14086578374766387"/>
          <c:w val="0.48876981416371101"/>
          <c:h val="0.73459466088623915"/>
        </c:manualLayout>
      </c:layout>
      <c:pieChart>
        <c:varyColors val="1"/>
        <c:ser>
          <c:idx val="0"/>
          <c:order val="0"/>
          <c:dPt>
            <c:idx val="0"/>
            <c:bubble3D val="0"/>
            <c:spPr>
              <a:solidFill>
                <a:srgbClr val="FFC000"/>
              </a:solidFill>
              <a:ln w="19050">
                <a:solidFill>
                  <a:schemeClr val="lt1"/>
                </a:solidFill>
              </a:ln>
              <a:effectLst/>
            </c:spPr>
            <c:extLst>
              <c:ext xmlns:c16="http://schemas.microsoft.com/office/drawing/2014/chart" uri="{C3380CC4-5D6E-409C-BE32-E72D297353CC}">
                <c16:uniqueId val="{00000001-D852-476A-8C6A-EDD7F004F5D8}"/>
              </c:ext>
            </c:extLst>
          </c:dPt>
          <c:dPt>
            <c:idx val="1"/>
            <c:bubble3D val="0"/>
            <c:spPr>
              <a:solidFill>
                <a:srgbClr val="92D050"/>
              </a:solidFill>
              <a:ln w="19050">
                <a:solidFill>
                  <a:schemeClr val="lt1"/>
                </a:solidFill>
              </a:ln>
              <a:effectLst/>
            </c:spPr>
            <c:extLst>
              <c:ext xmlns:c16="http://schemas.microsoft.com/office/drawing/2014/chart" uri="{C3380CC4-5D6E-409C-BE32-E72D297353CC}">
                <c16:uniqueId val="{00000003-D852-476A-8C6A-EDD7F004F5D8}"/>
              </c:ext>
            </c:extLst>
          </c:dPt>
          <c:dPt>
            <c:idx val="2"/>
            <c:bubble3D val="0"/>
            <c:spPr>
              <a:solidFill>
                <a:srgbClr val="CC99FF"/>
              </a:solidFill>
              <a:ln w="19050">
                <a:solidFill>
                  <a:schemeClr val="lt1"/>
                </a:solidFill>
              </a:ln>
              <a:effectLst/>
            </c:spPr>
            <c:extLst>
              <c:ext xmlns:c16="http://schemas.microsoft.com/office/drawing/2014/chart" uri="{C3380CC4-5D6E-409C-BE32-E72D297353CC}">
                <c16:uniqueId val="{00000005-D852-476A-8C6A-EDD7F004F5D8}"/>
              </c:ext>
            </c:extLst>
          </c:dPt>
          <c:dPt>
            <c:idx val="3"/>
            <c:bubble3D val="0"/>
            <c:spPr>
              <a:solidFill>
                <a:srgbClr val="921229"/>
              </a:solidFill>
              <a:ln w="19050">
                <a:solidFill>
                  <a:schemeClr val="lt1"/>
                </a:solidFill>
              </a:ln>
              <a:effectLst/>
            </c:spPr>
            <c:extLst>
              <c:ext xmlns:c16="http://schemas.microsoft.com/office/drawing/2014/chart" uri="{C3380CC4-5D6E-409C-BE32-E72D297353CC}">
                <c16:uniqueId val="{00000007-D852-476A-8C6A-EDD7F004F5D8}"/>
              </c:ext>
            </c:extLst>
          </c:dPt>
          <c:dPt>
            <c:idx val="4"/>
            <c:bubble3D val="0"/>
            <c:spPr>
              <a:solidFill>
                <a:srgbClr val="002060"/>
              </a:solidFill>
              <a:ln w="19050">
                <a:solidFill>
                  <a:schemeClr val="lt1"/>
                </a:solidFill>
              </a:ln>
              <a:effectLst/>
            </c:spPr>
            <c:extLst>
              <c:ext xmlns:c16="http://schemas.microsoft.com/office/drawing/2014/chart" uri="{C3380CC4-5D6E-409C-BE32-E72D297353CC}">
                <c16:uniqueId val="{00000009-D852-476A-8C6A-EDD7F004F5D8}"/>
              </c:ext>
            </c:extLst>
          </c:dPt>
          <c:dPt>
            <c:idx val="5"/>
            <c:bubble3D val="0"/>
            <c:spPr>
              <a:solidFill>
                <a:srgbClr val="FFFFFF"/>
              </a:solidFill>
              <a:ln w="19050">
                <a:solidFill>
                  <a:schemeClr val="lt1"/>
                </a:solidFill>
              </a:ln>
              <a:effectLst/>
            </c:spPr>
            <c:extLst>
              <c:ext xmlns:c16="http://schemas.microsoft.com/office/drawing/2014/chart" uri="{C3380CC4-5D6E-409C-BE32-E72D297353CC}">
                <c16:uniqueId val="{0000000B-D852-476A-8C6A-EDD7F004F5D8}"/>
              </c:ext>
            </c:extLst>
          </c:dPt>
          <c:dPt>
            <c:idx val="6"/>
            <c:bubble3D val="0"/>
            <c:spPr>
              <a:solidFill>
                <a:schemeClr val="accent2">
                  <a:lumMod val="60000"/>
                  <a:lumOff val="40000"/>
                </a:schemeClr>
              </a:solidFill>
              <a:ln w="19050">
                <a:solidFill>
                  <a:schemeClr val="lt1"/>
                </a:solidFill>
              </a:ln>
              <a:effectLst/>
            </c:spPr>
            <c:extLst>
              <c:ext xmlns:c16="http://schemas.microsoft.com/office/drawing/2014/chart" uri="{C3380CC4-5D6E-409C-BE32-E72D297353CC}">
                <c16:uniqueId val="{0000000D-D852-476A-8C6A-EDD7F004F5D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D852-476A-8C6A-EDD7F004F5D8}"/>
              </c:ext>
            </c:extLst>
          </c:dPt>
          <c:dLbls>
            <c:dLbl>
              <c:idx val="0"/>
              <c:layout>
                <c:manualLayout>
                  <c:x val="-0.17422487810978082"/>
                  <c:y val="6.8797955082046364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852-476A-8C6A-EDD7F004F5D8}"/>
                </c:ext>
              </c:extLst>
            </c:dLbl>
            <c:dLbl>
              <c:idx val="1"/>
              <c:layout>
                <c:manualLayout>
                  <c:x val="8.173281097032159E-2"/>
                  <c:y val="-0.18503209796116465"/>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852-476A-8C6A-EDD7F004F5D8}"/>
                </c:ext>
              </c:extLst>
            </c:dLbl>
            <c:dLbl>
              <c:idx val="2"/>
              <c:layout>
                <c:manualLayout>
                  <c:x val="0.12001298924066628"/>
                  <c:y val="1.346283501355456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852-476A-8C6A-EDD7F004F5D8}"/>
                </c:ext>
              </c:extLst>
            </c:dLbl>
            <c:dLbl>
              <c:idx val="3"/>
              <c:layout>
                <c:manualLayout>
                  <c:x val="-1.5217401741588563E-3"/>
                  <c:y val="2.209896868349789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D852-476A-8C6A-EDD7F004F5D8}"/>
                </c:ext>
              </c:extLst>
            </c:dLbl>
            <c:dLbl>
              <c:idx val="4"/>
              <c:layout>
                <c:manualLayout>
                  <c:x val="3.000447000656388E-3"/>
                  <c:y val="-4.6456475689217519E-3"/>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D852-476A-8C6A-EDD7F004F5D8}"/>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Bahnschrift" panose="020B0502040204020203" pitchFamily="34" charset="0"/>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'[scenario 1 cost (1).xlsm]cost rute baru'!$AW$13:$AW$20</c:f>
              <c:strCache>
                <c:ptCount val="8"/>
                <c:pt idx="0">
                  <c:v>Fuel Cost</c:v>
                </c:pt>
                <c:pt idx="1">
                  <c:v>Flight Crew Cost</c:v>
                </c:pt>
                <c:pt idx="2">
                  <c:v>Direct Maintenance</c:v>
                </c:pt>
                <c:pt idx="3">
                  <c:v>Terminal Navigation</c:v>
                </c:pt>
                <c:pt idx="4">
                  <c:v>Ground Handling</c:v>
                </c:pt>
                <c:pt idx="5">
                  <c:v>Navigation En Route</c:v>
                </c:pt>
                <c:pt idx="6">
                  <c:v>Landing Fees</c:v>
                </c:pt>
                <c:pt idx="7">
                  <c:v>Parking Fees</c:v>
                </c:pt>
              </c:strCache>
            </c:strRef>
          </c:cat>
          <c:val>
            <c:numRef>
              <c:f>'[scenario 1 cost (1).xlsm]cost rute baru'!$AU$13:$AU$20</c:f>
              <c:numCache>
                <c:formatCode>0.00%</c:formatCode>
                <c:ptCount val="8"/>
                <c:pt idx="0">
                  <c:v>0.44428202070786932</c:v>
                </c:pt>
                <c:pt idx="1">
                  <c:v>0.24514160195952053</c:v>
                </c:pt>
                <c:pt idx="2">
                  <c:v>0.14500848667165017</c:v>
                </c:pt>
                <c:pt idx="3">
                  <c:v>6.1050935367996981E-2</c:v>
                </c:pt>
                <c:pt idx="4">
                  <c:v>6.0237549141341815E-2</c:v>
                </c:pt>
                <c:pt idx="5">
                  <c:v>3.7151874649860604E-2</c:v>
                </c:pt>
                <c:pt idx="6">
                  <c:v>5.030687097149769E-3</c:v>
                </c:pt>
                <c:pt idx="7">
                  <c:v>2.0968444046108228E-3</c:v>
                </c:pt>
              </c:numCache>
            </c:numRef>
          </c:val>
          <c:extLst>
            <c:ext xmlns:c16="http://schemas.microsoft.com/office/drawing/2014/chart" uri="{C3380CC4-5D6E-409C-BE32-E72D297353CC}">
              <c16:uniqueId val="{00000010-D852-476A-8C6A-EDD7F004F5D8}"/>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layout>
        <c:manualLayout>
          <c:xMode val="edge"/>
          <c:yMode val="edge"/>
          <c:x val="0.64699384788189596"/>
          <c:y val="0.20087585715912828"/>
          <c:w val="0.28925553954458866"/>
          <c:h val="0.66099206671112731"/>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24624435793681"/>
          <c:y val="0.14502645727559066"/>
          <c:w val="0.41754547650933688"/>
          <c:h val="0.75980741828582943"/>
        </c:manualLayout>
      </c:layout>
      <c:pieChart>
        <c:varyColors val="1"/>
        <c:ser>
          <c:idx val="0"/>
          <c:order val="0"/>
          <c:dPt>
            <c:idx val="0"/>
            <c:bubble3D val="0"/>
            <c:spPr>
              <a:solidFill>
                <a:srgbClr val="FFC000"/>
              </a:solidFill>
              <a:ln w="19050">
                <a:solidFill>
                  <a:schemeClr val="lt1"/>
                </a:solidFill>
              </a:ln>
              <a:effectLst/>
            </c:spPr>
            <c:extLst>
              <c:ext xmlns:c16="http://schemas.microsoft.com/office/drawing/2014/chart" uri="{C3380CC4-5D6E-409C-BE32-E72D297353CC}">
                <c16:uniqueId val="{00000001-C2F3-41A1-B601-2AC2EE97A2C0}"/>
              </c:ext>
            </c:extLst>
          </c:dPt>
          <c:dPt>
            <c:idx val="1"/>
            <c:bubble3D val="0"/>
            <c:spPr>
              <a:solidFill>
                <a:srgbClr val="FFFFFF"/>
              </a:solidFill>
              <a:ln w="19050">
                <a:solidFill>
                  <a:schemeClr val="lt1"/>
                </a:solidFill>
              </a:ln>
              <a:effectLst/>
            </c:spPr>
            <c:extLst>
              <c:ext xmlns:c16="http://schemas.microsoft.com/office/drawing/2014/chart" uri="{C3380CC4-5D6E-409C-BE32-E72D297353CC}">
                <c16:uniqueId val="{00000003-C2F3-41A1-B601-2AC2EE97A2C0}"/>
              </c:ext>
            </c:extLst>
          </c:dPt>
          <c:dPt>
            <c:idx val="2"/>
            <c:bubble3D val="0"/>
            <c:spPr>
              <a:solidFill>
                <a:srgbClr val="002060"/>
              </a:solidFill>
              <a:ln w="19050">
                <a:solidFill>
                  <a:schemeClr val="lt1"/>
                </a:solidFill>
              </a:ln>
              <a:effectLst/>
            </c:spPr>
            <c:extLst>
              <c:ext xmlns:c16="http://schemas.microsoft.com/office/drawing/2014/chart" uri="{C3380CC4-5D6E-409C-BE32-E72D297353CC}">
                <c16:uniqueId val="{00000005-C2F3-41A1-B601-2AC2EE97A2C0}"/>
              </c:ext>
            </c:extLst>
          </c:dPt>
          <c:dPt>
            <c:idx val="3"/>
            <c:bubble3D val="0"/>
            <c:spPr>
              <a:solidFill>
                <a:srgbClr val="921229"/>
              </a:solidFill>
              <a:ln w="19050">
                <a:solidFill>
                  <a:schemeClr val="lt1"/>
                </a:solidFill>
              </a:ln>
              <a:effectLst/>
            </c:spPr>
            <c:extLst>
              <c:ext xmlns:c16="http://schemas.microsoft.com/office/drawing/2014/chart" uri="{C3380CC4-5D6E-409C-BE32-E72D297353CC}">
                <c16:uniqueId val="{00000007-C2F3-41A1-B601-2AC2EE97A2C0}"/>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C2F3-41A1-B601-2AC2EE97A2C0}"/>
              </c:ext>
            </c:extLst>
          </c:dPt>
          <c:dLbls>
            <c:dLbl>
              <c:idx val="0"/>
              <c:layout>
                <c:manualLayout>
                  <c:x val="-0.14470548993875765"/>
                  <c:y val="-0.1610032079323418"/>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2F3-41A1-B601-2AC2EE97A2C0}"/>
                </c:ext>
              </c:extLst>
            </c:dLbl>
            <c:dLbl>
              <c:idx val="1"/>
              <c:layout>
                <c:manualLayout>
                  <c:x val="-3.9538362829663699E-2"/>
                  <c:y val="2.9115522824531807E-7"/>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2F3-41A1-B601-2AC2EE97A2C0}"/>
                </c:ext>
              </c:extLst>
            </c:dLbl>
            <c:dLbl>
              <c:idx val="2"/>
              <c:layout>
                <c:manualLayout>
                  <c:x val="-2.2293853893263341E-2"/>
                  <c:y val="2.9916156313794108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2F3-41A1-B601-2AC2EE97A2C0}"/>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Bahnschrift" panose="020B0502040204020203" pitchFamily="34" charset="0"/>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'[scenario 1 cost (1).xlsm]cost rute baru'!$AW$30:$AW$34</c:f>
              <c:strCache>
                <c:ptCount val="5"/>
                <c:pt idx="0">
                  <c:v>Maintenance Overhead</c:v>
                </c:pt>
                <c:pt idx="1">
                  <c:v>GPE Depreciation &amp; Amortization</c:v>
                </c:pt>
                <c:pt idx="2">
                  <c:v>GPE maintenance &amp; Overhead</c:v>
                </c:pt>
                <c:pt idx="3">
                  <c:v>General Admission (Airplane)</c:v>
                </c:pt>
                <c:pt idx="4">
                  <c:v>Marketing Cost</c:v>
                </c:pt>
              </c:strCache>
            </c:strRef>
          </c:cat>
          <c:val>
            <c:numRef>
              <c:f>'[scenario 1 cost (1).xlsm]cost rute baru'!$AU$30:$AU$34</c:f>
              <c:numCache>
                <c:formatCode>0.00%</c:formatCode>
                <c:ptCount val="5"/>
                <c:pt idx="0">
                  <c:v>0.69380979189252345</c:v>
                </c:pt>
                <c:pt idx="1">
                  <c:v>0.14851997096653599</c:v>
                </c:pt>
                <c:pt idx="2">
                  <c:v>0.11109761607733007</c:v>
                </c:pt>
                <c:pt idx="3">
                  <c:v>4.0342382818133592E-2</c:v>
                </c:pt>
                <c:pt idx="4">
                  <c:v>6.2302382454768957E-3</c:v>
                </c:pt>
              </c:numCache>
            </c:numRef>
          </c:val>
          <c:extLst>
            <c:ext xmlns:c16="http://schemas.microsoft.com/office/drawing/2014/chart" uri="{C3380CC4-5D6E-409C-BE32-E72D297353CC}">
              <c16:uniqueId val="{0000000A-C2F3-41A1-B601-2AC2EE97A2C0}"/>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0.61339391001179211"/>
          <c:y val="0.13647464591156919"/>
          <c:w val="0.32220632871088156"/>
          <c:h val="0.77835812190142895"/>
        </c:manualLayout>
      </c:layout>
      <c:overlay val="0"/>
      <c:spPr>
        <a:noFill/>
        <a:ln>
          <a:noFill/>
        </a:ln>
        <a:effectLst/>
      </c:spPr>
      <c:txPr>
        <a:bodyPr rot="0" spcFirstLastPara="1" vertOverflow="ellipsis" vert="horz" wrap="square" anchor="ctr" anchorCtr="1"/>
        <a:lstStyle/>
        <a:p>
          <a:pPr rtl="0">
            <a:defRPr sz="1050"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Bahnschrift" panose="020B0502040204020203" pitchFamily="34" charset="0"/>
                <a:ea typeface="+mn-ea"/>
                <a:cs typeface="+mn-cs"/>
              </a:defRPr>
            </a:pPr>
            <a:r>
              <a:rPr lang="en-US" b="1">
                <a:latin typeface="Bahnschrift" panose="020B0502040204020203" pitchFamily="34" charset="0"/>
              </a:rPr>
              <a:t>Total</a:t>
            </a:r>
            <a:r>
              <a:rPr lang="en-US" b="1" baseline="0">
                <a:latin typeface="Bahnschrift" panose="020B0502040204020203" pitchFamily="34" charset="0"/>
              </a:rPr>
              <a:t> Cost Per Year</a:t>
            </a:r>
            <a:endParaRPr lang="en-US" b="1">
              <a:latin typeface="Bahnschrift" panose="020B0502040204020203" pitchFamily="34" charset="0"/>
            </a:endParaRPr>
          </a:p>
        </c:rich>
      </c:tx>
      <c:layout>
        <c:manualLayout>
          <c:xMode val="edge"/>
          <c:yMode val="edge"/>
          <c:x val="0.3515067804024497"/>
          <c:y val="3.2407407407407406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Bahnschrift" panose="020B0502040204020203" pitchFamily="34" charset="0"/>
              <a:ea typeface="+mn-ea"/>
              <a:cs typeface="+mn-cs"/>
            </a:defRPr>
          </a:pPr>
          <a:endParaRPr lang="en-US"/>
        </a:p>
      </c:txPr>
    </c:title>
    <c:autoTitleDeleted val="0"/>
    <c:plotArea>
      <c:layout/>
      <c:barChart>
        <c:barDir val="col"/>
        <c:grouping val="clustered"/>
        <c:varyColors val="0"/>
        <c:ser>
          <c:idx val="0"/>
          <c:order val="0"/>
          <c:spPr>
            <a:solidFill>
              <a:srgbClr val="002060"/>
            </a:solidFill>
            <a:ln>
              <a:noFill/>
            </a:ln>
            <a:effectLst/>
          </c:spPr>
          <c:invertIfNegative val="0"/>
          <c:cat>
            <c:numRef>
              <c:f>'[scenario 1 cost.xlsm]Cash Flow A321'!$E$4:$N$4</c:f>
              <c:numCache>
                <c:formatCode>General</c:formatCode>
                <c:ptCount val="10"/>
                <c:pt idx="0">
                  <c:v>2023</c:v>
                </c:pt>
                <c:pt idx="1">
                  <c:v>2024</c:v>
                </c:pt>
                <c:pt idx="2">
                  <c:v>2025</c:v>
                </c:pt>
                <c:pt idx="3">
                  <c:v>2026</c:v>
                </c:pt>
                <c:pt idx="4">
                  <c:v>2027</c:v>
                </c:pt>
                <c:pt idx="5">
                  <c:v>2028</c:v>
                </c:pt>
                <c:pt idx="6">
                  <c:v>2029</c:v>
                </c:pt>
                <c:pt idx="7">
                  <c:v>2030</c:v>
                </c:pt>
                <c:pt idx="8">
                  <c:v>2031</c:v>
                </c:pt>
                <c:pt idx="9">
                  <c:v>2032</c:v>
                </c:pt>
              </c:numCache>
            </c:numRef>
          </c:cat>
          <c:val>
            <c:numRef>
              <c:f>'[scenario 1 cost.xlsm]Cash Flow A321'!$E$50:$N$50</c:f>
              <c:numCache>
                <c:formatCode>"$"#,##0</c:formatCode>
                <c:ptCount val="10"/>
                <c:pt idx="0">
                  <c:v>44577154.625811614</c:v>
                </c:pt>
                <c:pt idx="1">
                  <c:v>77808653.10878706</c:v>
                </c:pt>
                <c:pt idx="2">
                  <c:v>117512636.75416167</c:v>
                </c:pt>
                <c:pt idx="3">
                  <c:v>152185964.94795281</c:v>
                </c:pt>
                <c:pt idx="4">
                  <c:v>146977359.59383354</c:v>
                </c:pt>
                <c:pt idx="5">
                  <c:v>147380820.97280961</c:v>
                </c:pt>
                <c:pt idx="6">
                  <c:v>147797977.34943947</c:v>
                </c:pt>
                <c:pt idx="7">
                  <c:v>148228507.28561664</c:v>
                </c:pt>
                <c:pt idx="8">
                  <c:v>148672121.93150711</c:v>
                </c:pt>
                <c:pt idx="9">
                  <c:v>149128562.90920395</c:v>
                </c:pt>
              </c:numCache>
            </c:numRef>
          </c:val>
          <c:extLst>
            <c:ext xmlns:c16="http://schemas.microsoft.com/office/drawing/2014/chart" uri="{C3380CC4-5D6E-409C-BE32-E72D297353CC}">
              <c16:uniqueId val="{00000000-D7D8-4CE3-80BA-D34FDB7096A1}"/>
            </c:ext>
          </c:extLst>
        </c:ser>
        <c:dLbls>
          <c:showLegendKey val="0"/>
          <c:showVal val="0"/>
          <c:showCatName val="0"/>
          <c:showSerName val="0"/>
          <c:showPercent val="0"/>
          <c:showBubbleSize val="0"/>
        </c:dLbls>
        <c:gapWidth val="219"/>
        <c:overlap val="-27"/>
        <c:axId val="665267584"/>
        <c:axId val="699946976"/>
      </c:barChart>
      <c:catAx>
        <c:axId val="6652675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crossAx val="699946976"/>
        <c:crosses val="autoZero"/>
        <c:auto val="1"/>
        <c:lblAlgn val="ctr"/>
        <c:lblOffset val="100"/>
        <c:noMultiLvlLbl val="0"/>
      </c:catAx>
      <c:valAx>
        <c:axId val="699946976"/>
        <c:scaling>
          <c:orientation val="minMax"/>
        </c:scaling>
        <c:delete val="0"/>
        <c:axPos val="l"/>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crossAx val="6652675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Bahnschrift" panose="020B0502040204020203" pitchFamily="34" charset="0"/>
                <a:ea typeface="+mn-ea"/>
                <a:cs typeface="+mn-cs"/>
              </a:defRPr>
            </a:pPr>
            <a:r>
              <a:rPr lang="en-US" b="1">
                <a:latin typeface="Bahnschrift" panose="020B0502040204020203" pitchFamily="34" charset="0"/>
              </a:rPr>
              <a:t>Revenue</a:t>
            </a:r>
            <a:r>
              <a:rPr lang="en-US" b="1" baseline="0">
                <a:latin typeface="Bahnschrift" panose="020B0502040204020203" pitchFamily="34" charset="0"/>
              </a:rPr>
              <a:t> Per Year</a:t>
            </a:r>
            <a:endParaRPr lang="en-US" b="1">
              <a:latin typeface="Bahnschrift" panose="020B0502040204020203" pitchFamily="34" charset="0"/>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Bahnschrift" panose="020B0502040204020203" pitchFamily="34" charset="0"/>
              <a:ea typeface="+mn-ea"/>
              <a:cs typeface="+mn-cs"/>
            </a:defRPr>
          </a:pPr>
          <a:endParaRPr lang="en-US"/>
        </a:p>
      </c:txPr>
    </c:title>
    <c:autoTitleDeleted val="0"/>
    <c:plotArea>
      <c:layout/>
      <c:barChart>
        <c:barDir val="col"/>
        <c:grouping val="clustered"/>
        <c:varyColors val="0"/>
        <c:ser>
          <c:idx val="0"/>
          <c:order val="0"/>
          <c:spPr>
            <a:solidFill>
              <a:srgbClr val="F9CA0A"/>
            </a:solidFill>
            <a:ln>
              <a:noFill/>
            </a:ln>
            <a:effectLst/>
          </c:spPr>
          <c:invertIfNegative val="0"/>
          <c:cat>
            <c:numRef>
              <c:f>'[scenario 1 cost.xlsm]Cash Flow A321'!$E$4:$N$4</c:f>
              <c:numCache>
                <c:formatCode>General</c:formatCode>
                <c:ptCount val="10"/>
                <c:pt idx="0">
                  <c:v>2023</c:v>
                </c:pt>
                <c:pt idx="1">
                  <c:v>2024</c:v>
                </c:pt>
                <c:pt idx="2">
                  <c:v>2025</c:v>
                </c:pt>
                <c:pt idx="3">
                  <c:v>2026</c:v>
                </c:pt>
                <c:pt idx="4">
                  <c:v>2027</c:v>
                </c:pt>
                <c:pt idx="5">
                  <c:v>2028</c:v>
                </c:pt>
                <c:pt idx="6">
                  <c:v>2029</c:v>
                </c:pt>
                <c:pt idx="7">
                  <c:v>2030</c:v>
                </c:pt>
                <c:pt idx="8">
                  <c:v>2031</c:v>
                </c:pt>
                <c:pt idx="9">
                  <c:v>2032</c:v>
                </c:pt>
              </c:numCache>
            </c:numRef>
          </c:cat>
          <c:val>
            <c:numRef>
              <c:f>'[scenario 1 cost.xlsm]Cash Flow A321'!$E$52:$N$52</c:f>
              <c:numCache>
                <c:formatCode>"$"#,##0</c:formatCode>
                <c:ptCount val="10"/>
                <c:pt idx="0">
                  <c:v>8338074.9181998661</c:v>
                </c:pt>
                <c:pt idx="1">
                  <c:v>50825957.479809672</c:v>
                </c:pt>
                <c:pt idx="2">
                  <c:v>95221289.172114909</c:v>
                </c:pt>
                <c:pt idx="3">
                  <c:v>141943214.83220562</c:v>
                </c:pt>
                <c:pt idx="4">
                  <c:v>158991968.25382894</c:v>
                </c:pt>
                <c:pt idx="5">
                  <c:v>162171807.61890554</c:v>
                </c:pt>
                <c:pt idx="6">
                  <c:v>165415243.77128363</c:v>
                </c:pt>
                <c:pt idx="7">
                  <c:v>165415243.77128363</c:v>
                </c:pt>
                <c:pt idx="8">
                  <c:v>165415243.77128363</c:v>
                </c:pt>
                <c:pt idx="9">
                  <c:v>165415243.77128363</c:v>
                </c:pt>
              </c:numCache>
            </c:numRef>
          </c:val>
          <c:extLst>
            <c:ext xmlns:c16="http://schemas.microsoft.com/office/drawing/2014/chart" uri="{C3380CC4-5D6E-409C-BE32-E72D297353CC}">
              <c16:uniqueId val="{00000000-B52F-4A83-92CF-C110D2A78DCD}"/>
            </c:ext>
          </c:extLst>
        </c:ser>
        <c:dLbls>
          <c:showLegendKey val="0"/>
          <c:showVal val="0"/>
          <c:showCatName val="0"/>
          <c:showSerName val="0"/>
          <c:showPercent val="0"/>
          <c:showBubbleSize val="0"/>
        </c:dLbls>
        <c:gapWidth val="219"/>
        <c:overlap val="-27"/>
        <c:axId val="737485032"/>
        <c:axId val="737485688"/>
      </c:barChart>
      <c:catAx>
        <c:axId val="737485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crossAx val="737485688"/>
        <c:crosses val="autoZero"/>
        <c:auto val="1"/>
        <c:lblAlgn val="ctr"/>
        <c:lblOffset val="100"/>
        <c:noMultiLvlLbl val="0"/>
      </c:catAx>
      <c:valAx>
        <c:axId val="737485688"/>
        <c:scaling>
          <c:orientation val="minMax"/>
        </c:scaling>
        <c:delete val="0"/>
        <c:axPos val="l"/>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crossAx val="737485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latin typeface="Bahnschrift" panose="020B0502040204020203" pitchFamily="34" charset="0"/>
              </a:rPr>
              <a:t>Net</a:t>
            </a:r>
            <a:r>
              <a:rPr lang="en-US" b="1" baseline="0">
                <a:latin typeface="Bahnschrift" panose="020B0502040204020203" pitchFamily="34" charset="0"/>
              </a:rPr>
              <a:t> Profit Margin in 10 Years</a:t>
            </a:r>
            <a:endParaRPr lang="en-US" b="1">
              <a:latin typeface="Bahnschrift" panose="020B0502040204020203" pitchFamily="34" charset="0"/>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rgbClr val="921229"/>
            </a:solidFill>
            <a:ln w="25400">
              <a:noFill/>
            </a:ln>
            <a:effectLst/>
          </c:spPr>
          <c:invertIfNegative val="0"/>
          <c:cat>
            <c:numRef>
              <c:f>'[scenario 1 cost.xlsm]Cash Flow A321'!$E$4:$N$4</c:f>
              <c:numCache>
                <c:formatCode>General</c:formatCode>
                <c:ptCount val="10"/>
                <c:pt idx="0">
                  <c:v>2023</c:v>
                </c:pt>
                <c:pt idx="1">
                  <c:v>2024</c:v>
                </c:pt>
                <c:pt idx="2">
                  <c:v>2025</c:v>
                </c:pt>
                <c:pt idx="3">
                  <c:v>2026</c:v>
                </c:pt>
                <c:pt idx="4">
                  <c:v>2027</c:v>
                </c:pt>
                <c:pt idx="5">
                  <c:v>2028</c:v>
                </c:pt>
                <c:pt idx="6">
                  <c:v>2029</c:v>
                </c:pt>
                <c:pt idx="7">
                  <c:v>2030</c:v>
                </c:pt>
                <c:pt idx="8">
                  <c:v>2031</c:v>
                </c:pt>
                <c:pt idx="9">
                  <c:v>2032</c:v>
                </c:pt>
              </c:numCache>
            </c:numRef>
          </c:cat>
          <c:val>
            <c:numRef>
              <c:f>'[scenario 1 cost.xlsm]Cash Flow A321'!$E$29:$N$29</c:f>
              <c:numCache>
                <c:formatCode>0.00%</c:formatCode>
                <c:ptCount val="10"/>
                <c:pt idx="0">
                  <c:v>-0.81295183624457157</c:v>
                </c:pt>
                <c:pt idx="1">
                  <c:v>-0.34678271054572712</c:v>
                </c:pt>
                <c:pt idx="2">
                  <c:v>-0.18969319553845612</c:v>
                </c:pt>
                <c:pt idx="3">
                  <c:v>-6.7304170389498125E-2</c:v>
                </c:pt>
                <c:pt idx="4">
                  <c:v>8.1744621710427637E-2</c:v>
                </c:pt>
                <c:pt idx="5">
                  <c:v>0.10035896494853118</c:v>
                </c:pt>
                <c:pt idx="6">
                  <c:v>0.1191982917343421</c:v>
                </c:pt>
                <c:pt idx="7">
                  <c:v>0.11594757850829904</c:v>
                </c:pt>
                <c:pt idx="8">
                  <c:v>0.11261776331873484</c:v>
                </c:pt>
                <c:pt idx="9">
                  <c:v>0.10921235036641334</c:v>
                </c:pt>
              </c:numCache>
            </c:numRef>
          </c:val>
          <c:extLst>
            <c:ext xmlns:c16="http://schemas.microsoft.com/office/drawing/2014/chart" uri="{C3380CC4-5D6E-409C-BE32-E72D297353CC}">
              <c16:uniqueId val="{00000000-2EEB-4D5B-96DB-6171CF406300}"/>
            </c:ext>
          </c:extLst>
        </c:ser>
        <c:dLbls>
          <c:showLegendKey val="0"/>
          <c:showVal val="0"/>
          <c:showCatName val="0"/>
          <c:showSerName val="0"/>
          <c:showPercent val="0"/>
          <c:showBubbleSize val="0"/>
        </c:dLbls>
        <c:gapWidth val="219"/>
        <c:overlap val="-27"/>
        <c:axId val="747992864"/>
        <c:axId val="747995160"/>
      </c:barChart>
      <c:catAx>
        <c:axId val="74799286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Bahnschrift" panose="020B0502040204020203" pitchFamily="34" charset="0"/>
                    <a:ea typeface="+mn-ea"/>
                    <a:cs typeface="+mn-cs"/>
                  </a:defRPr>
                </a:pPr>
                <a:r>
                  <a:rPr lang="en-US">
                    <a:latin typeface="Bahnschrift" panose="020B0502040204020203" pitchFamily="34" charset="0"/>
                  </a:rPr>
                  <a:t>Year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title>
        <c:numFmt formatCode="General" sourceLinked="1"/>
        <c:majorTickMark val="out"/>
        <c:minorTickMark val="none"/>
        <c:tickLblPos val="low"/>
        <c:spPr>
          <a:noFill/>
          <a:ln w="9525" cap="flat" cmpd="sng" algn="ctr">
            <a:solidFill>
              <a:schemeClr val="tx1">
                <a:lumMod val="15000"/>
                <a:lumOff val="85000"/>
              </a:schemeClr>
            </a:solidFill>
            <a:round/>
          </a:ln>
          <a:effectLst/>
        </c:spPr>
        <c:txPr>
          <a:bodyPr rot="0" spcFirstLastPara="1" vertOverflow="ellipsis" wrap="square" anchor="b" anchorCtr="1"/>
          <a:lstStyle/>
          <a:p>
            <a:pPr>
              <a:defRPr sz="900"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crossAx val="747995160"/>
        <c:crosses val="autoZero"/>
        <c:auto val="1"/>
        <c:lblAlgn val="ctr"/>
        <c:lblOffset val="100"/>
        <c:noMultiLvlLbl val="0"/>
      </c:catAx>
      <c:valAx>
        <c:axId val="7479951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atin typeface="Bahnschrift" panose="020B0502040204020203" pitchFamily="34" charset="0"/>
                  </a:rPr>
                  <a:t>Net</a:t>
                </a:r>
                <a:r>
                  <a:rPr lang="en-US" baseline="0">
                    <a:latin typeface="Bahnschrift" panose="020B0502040204020203" pitchFamily="34" charset="0"/>
                  </a:rPr>
                  <a:t> Profit Margin (%)</a:t>
                </a:r>
                <a:endParaRPr lang="en-US">
                  <a:latin typeface="Bahnschrift" panose="020B0502040204020203" pitchFamily="34" charset="0"/>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crossAx val="7479928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'Marine Product Market Calculati'!$A$3:$A$36</cx:f>
        <cx:lvl ptCount="34">
          <cx:pt idx="0">SUMATERA SELATAN</cx:pt>
          <cx:pt idx="1">SULAWESI UTARA</cx:pt>
          <cx:pt idx="2">SUMATERA BARAT</cx:pt>
          <cx:pt idx="3">MALUKU</cx:pt>
          <cx:pt idx="4">KALIMANTAN SELATAN</cx:pt>
          <cx:pt idx="5">MALUKU UTARA</cx:pt>
          <cx:pt idx="6">DKI JAKARTA</cx:pt>
          <cx:pt idx="7">NUSA TENGGARA BARAT</cx:pt>
          <cx:pt idx="8">BENGKULU</cx:pt>
          <cx:pt idx="9">SULAWESI TENGGARA</cx:pt>
          <cx:pt idx="10">KALIMANTAN TENGAH</cx:pt>
          <cx:pt idx="11">GORONTALO</cx:pt>
          <cx:pt idx="12">RIAU</cx:pt>
          <cx:pt idx="13">PAPUA BARAT</cx:pt>
          <cx:pt idx="14">SULAWESI BARAT</cx:pt>
          <cx:pt idx="15">BALI</cx:pt>
          <cx:pt idx="16">SULAWESI TENGAH</cx:pt>
          <cx:pt idx="17">JAMBI</cx:pt>
          <cx:pt idx="18">LAMPUNG</cx:pt>
          <cx:pt idx="19">DAERAH ISTIMEWA YOGYAKARTA</cx:pt>
          <cx:pt idx="20">KALIMANTAN UTARA</cx:pt>
          <cx:pt idx="21">KEPULAUAN BANGKA BELITUNG</cx:pt>
          <cx:pt idx="22">KALIMANTAN TIMUR</cx:pt>
          <cx:pt idx="23">PAPUA</cx:pt>
          <cx:pt idx="24">KALIMANTAN BARAT</cx:pt>
          <cx:pt idx="25">SULAWESI SELATAN</cx:pt>
          <cx:pt idx="26">ACEH</cx:pt>
          <cx:pt idx="27">RIAU</cx:pt>
          <cx:pt idx="28">NUSA TENGGARA TIMUR</cx:pt>
          <cx:pt idx="29">SUMATERA UTARA</cx:pt>
          <cx:pt idx="30">JAWA BARAT</cx:pt>
          <cx:pt idx="31">BANTEN</cx:pt>
          <cx:pt idx="32">JAWA TENGAH</cx:pt>
          <cx:pt idx="33">JAWA TIMUR</cx:pt>
        </cx:lvl>
      </cx:strDim>
      <cx:numDim type="colorVal">
        <cx:f>'Marine Product Market Calculati'!$I$3:$I$36</cx:f>
        <cx:lvl ptCount="34" formatCode="General">
          <cx:pt idx="0">-330407832.9023999</cx:pt>
          <cx:pt idx="1">-272206249.47249997</cx:pt>
          <cx:pt idx="2">-173857914.25670004</cx:pt>
          <cx:pt idx="3">-158609267.93080002</cx:pt>
          <cx:pt idx="4">-103093043.6798</cx:pt>
          <cx:pt idx="5">-99526047.253700018</cx:pt>
          <cx:pt idx="6">-100845027.09759998</cx:pt>
          <cx:pt idx="7">-74939441.525900006</cx:pt>
          <cx:pt idx="8">-59377250.983100012</cx:pt>
          <cx:pt idx="9">-58526345.99650006</cx:pt>
          <cx:pt idx="10">-40317348.338200018</cx:pt>
          <cx:pt idx="11">-42819113.207699992</cx:pt>
          <cx:pt idx="12">-39893653.449500024</cx:pt>
          <cx:pt idx="13">-29161406.432000019</cx:pt>
          <cx:pt idx="14">-22886390.033499993</cx:pt>
          <cx:pt idx="15">-15194456.424000025</cx:pt>
          <cx:pt idx="16">-13119344.204400018</cx:pt>
          <cx:pt idx="17">-2068242.9880000055</cx:pt>
          <cx:pt idx="18">-6888139.9552000165</cx:pt>
          <cx:pt idx="19">3265343.3639999926</cx:pt>
          <cx:pt idx="20">12906944.795999993</cx:pt>
          <cx:pt idx="21">19424425.239199989</cx:pt>
          <cx:pt idx="22">22740893.06279996</cx:pt>
          <cx:pt idx="23">40078192.883099958</cx:pt>
          <cx:pt idx="24">38731591.02549997</cx:pt>
          <cx:pt idx="25">25106947.745599926</cx:pt>
          <cx:pt idx="26">48124715.639399976</cx:pt>
          <cx:pt idx="27">86861328.504799947</cx:pt>
          <cx:pt idx="28">116487407.98679996</cx:pt>
          <cx:pt idx="29">90510020.067199886</cx:pt>
          <cx:pt idx="30">66001467.209199667</cx:pt>
          <cx:pt idx="31">228253239.94139993</cx:pt>
          <cx:pt idx="32">248749960.45859981</cx:pt>
          <cx:pt idx="33">344149610.93919992</cx:pt>
        </cx:lvl>
      </cx:numDim>
    </cx:data>
  </cx:chartData>
  <cx:chart>
    <cx:title pos="t" align="ctr" overlay="0">
      <cx:tx>
        <cx:txData>
          <cx:v>Fish Production and Consumption by Province</cx:v>
        </cx:txData>
      </cx:tx>
      <cx:txPr>
        <a:bodyPr spcFirstLastPara="1" vertOverflow="ellipsis" horzOverflow="overflow" wrap="square" lIns="0" tIns="0" rIns="0" bIns="0" anchor="ctr" anchorCtr="1"/>
        <a:lstStyle/>
        <a:p>
          <a:pPr algn="ctr" rtl="0">
            <a:defRPr/>
          </a:pPr>
          <a:r>
            <a:rPr lang="en-US" sz="2000" b="1" i="0" u="none" strike="noStrike" baseline="0">
              <a:solidFill>
                <a:sysClr val="windowText" lastClr="000000">
                  <a:lumMod val="65000"/>
                  <a:lumOff val="35000"/>
                </a:sysClr>
              </a:solidFill>
              <a:latin typeface="Calibri" panose="020F0502020204030204"/>
            </a:rPr>
            <a:t>Fish Production and Consumption by Province</a:t>
          </a:r>
        </a:p>
      </cx:txPr>
    </cx:title>
    <cx:plotArea>
      <cx:plotAreaRegion>
        <cx:series layoutId="regionMap" uniqueId="{F9831895-440F-425F-B7A5-A960809AE549}">
          <cx:spPr>
            <a:noFill/>
          </cx:spPr>
          <cx:dataId val="0"/>
          <cx:layoutPr>
            <cx:geography cultureLanguage="en-US" cultureRegion="US" attribution="Powered by Bing">
              <cx:geoCache provider="{E9337A44-BEBE-4D9F-B70C-5C5E7DAFC167}">
                <cx:binary>BMFRCoAgDADQq4gHcBV9SXUXWTMFdeEG7fi9d6BFbJSms96GRLTTF9U3AggW6klCrzhZOGtA7sA5
VyS4Z/rqeGBb1h2wpKlk3sH1AwAA//8=</cx:binary>
              </cx:geoCache>
            </cx:geography>
          </cx:layoutPr>
          <cx:valueColors>
            <cx:minColor>
              <a:srgbClr val="2FEE2A"/>
            </cx:minColor>
            <cx:midColor>
              <a:schemeClr val="bg1">
                <a:lumMod val="95000"/>
              </a:schemeClr>
            </cx:midColor>
            <cx:maxColor>
              <a:srgbClr val="FF0000"/>
            </cx:maxColor>
          </cx:valueColors>
          <cx:valueColorPositions count="3"/>
        </cx:series>
      </cx:plotAreaRegion>
    </cx:plotArea>
  </cx:chart>
  <cx:spPr>
    <a:solidFill>
      <a:schemeClr val="bg1"/>
    </a:solidFill>
  </cx:spPr>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006759-6644-4163-AE70-ADCB3C49233A}" type="datetimeFigureOut">
              <a:rPr lang="en-US"/>
              <a:t>8/20/2022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23178F-5238-400D-BFCE-9753F2F27CCD}" type="slidenum">
              <a:rPr lang="en-US"/>
              <a:t>‹#›</a:t>
            </a:fld>
            <a:endParaRPr lang="en-US"/>
          </a:p>
        </p:txBody>
      </p:sp>
    </p:spTree>
    <p:extLst>
      <p:ext uri="{BB962C8B-B14F-4D97-AF65-F5344CB8AC3E}">
        <p14:creationId xmlns:p14="http://schemas.microsoft.com/office/powerpoint/2010/main" val="36702935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Good evening everyone, here we will be updating</a:t>
            </a:r>
            <a:r>
              <a:rPr lang="en-US" baseline="0">
                <a:cs typeface="Calibri"/>
              </a:rPr>
              <a:t> our progress in the </a:t>
            </a:r>
            <a:r>
              <a:rPr lang="en-US">
                <a:cs typeface="Calibri"/>
              </a:rPr>
              <a:t>eleventh </a:t>
            </a:r>
            <a:r>
              <a:rPr lang="en-US" baseline="0">
                <a:cs typeface="Calibri"/>
              </a:rPr>
              <a:t>week</a:t>
            </a:r>
            <a:endParaRPr lang="en-US">
              <a:cs typeface="Calibri"/>
            </a:endParaRPr>
          </a:p>
        </p:txBody>
      </p:sp>
      <p:sp>
        <p:nvSpPr>
          <p:cNvPr id="4" name="Slide Number Placeholder 3"/>
          <p:cNvSpPr>
            <a:spLocks noGrp="1"/>
          </p:cNvSpPr>
          <p:nvPr>
            <p:ph type="sldNum" sz="quarter" idx="5"/>
          </p:nvPr>
        </p:nvSpPr>
        <p:spPr/>
        <p:txBody>
          <a:bodyPr/>
          <a:lstStyle/>
          <a:p>
            <a:fld id="{E121D266-07F6-4BD2-8592-05A16A8B5544}" type="slidenum">
              <a:rPr lang="en-US"/>
              <a:t>1</a:t>
            </a:fld>
            <a:endParaRPr lang="en-US"/>
          </a:p>
        </p:txBody>
      </p:sp>
    </p:spTree>
    <p:extLst>
      <p:ext uri="{BB962C8B-B14F-4D97-AF65-F5344CB8AC3E}">
        <p14:creationId xmlns:p14="http://schemas.microsoft.com/office/powerpoint/2010/main" val="2583196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Now the SWOT analysis then process into TOWS analysis.....</a:t>
            </a:r>
          </a:p>
        </p:txBody>
      </p:sp>
      <p:sp>
        <p:nvSpPr>
          <p:cNvPr id="4" name="Slide Number Placeholder 3"/>
          <p:cNvSpPr>
            <a:spLocks noGrp="1"/>
          </p:cNvSpPr>
          <p:nvPr>
            <p:ph type="sldNum" sz="quarter" idx="5"/>
          </p:nvPr>
        </p:nvSpPr>
        <p:spPr/>
        <p:txBody>
          <a:bodyPr/>
          <a:lstStyle/>
          <a:p>
            <a:fld id="{7523178F-5238-400D-BFCE-9753F2F27CCD}" type="slidenum">
              <a:rPr lang="en-US"/>
              <a:t>11</a:t>
            </a:fld>
            <a:endParaRPr lang="en-US"/>
          </a:p>
        </p:txBody>
      </p:sp>
    </p:spTree>
    <p:extLst>
      <p:ext uri="{BB962C8B-B14F-4D97-AF65-F5344CB8AC3E}">
        <p14:creationId xmlns:p14="http://schemas.microsoft.com/office/powerpoint/2010/main" val="3938521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 for cost calculating:</a:t>
            </a:r>
          </a:p>
        </p:txBody>
      </p:sp>
      <p:sp>
        <p:nvSpPr>
          <p:cNvPr id="4" name="Slide Number Placeholder 3"/>
          <p:cNvSpPr>
            <a:spLocks noGrp="1"/>
          </p:cNvSpPr>
          <p:nvPr>
            <p:ph type="sldNum" sz="quarter" idx="5"/>
          </p:nvPr>
        </p:nvSpPr>
        <p:spPr/>
        <p:txBody>
          <a:bodyPr/>
          <a:lstStyle/>
          <a:p>
            <a:fld id="{E121D266-07F6-4BD2-8592-05A16A8B5544}" type="slidenum">
              <a:rPr lang="en-US"/>
              <a:t>12</a:t>
            </a:fld>
            <a:endParaRPr lang="en-US"/>
          </a:p>
        </p:txBody>
      </p:sp>
    </p:spTree>
    <p:extLst>
      <p:ext uri="{BB962C8B-B14F-4D97-AF65-F5344CB8AC3E}">
        <p14:creationId xmlns:p14="http://schemas.microsoft.com/office/powerpoint/2010/main" val="2365426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Based on KKP database, here are the mapping of fish production and consumption by province. The one highlight with green means that province has a large production of fish. On the other hand, the red indicates province with high consumption of fish. In general we can say that java </a:t>
            </a:r>
            <a:r>
              <a:rPr lang="en-US" err="1"/>
              <a:t>insland</a:t>
            </a:r>
            <a:r>
              <a:rPr lang="en-US"/>
              <a:t> has a large marine product demand. The table on the right side indicates the net fish production and consumption. Here we can see </a:t>
            </a:r>
            <a:r>
              <a:rPr lang="en-US" err="1"/>
              <a:t>sumatera</a:t>
            </a:r>
            <a:r>
              <a:rPr lang="en-US"/>
              <a:t> </a:t>
            </a:r>
            <a:r>
              <a:rPr lang="en-US" err="1"/>
              <a:t>selatan</a:t>
            </a:r>
            <a:r>
              <a:rPr lang="en-US"/>
              <a:t> and Sulawesi </a:t>
            </a:r>
            <a:r>
              <a:rPr lang="en-US" err="1"/>
              <a:t>utara</a:t>
            </a:r>
            <a:r>
              <a:rPr lang="en-US"/>
              <a:t> as the top 2 net fish production. On the bottom table, we can see that </a:t>
            </a:r>
            <a:r>
              <a:rPr lang="en-US" err="1"/>
              <a:t>jawa</a:t>
            </a:r>
            <a:r>
              <a:rPr lang="en-US"/>
              <a:t> </a:t>
            </a:r>
            <a:r>
              <a:rPr lang="en-US" err="1"/>
              <a:t>timur</a:t>
            </a:r>
            <a:r>
              <a:rPr lang="en-US"/>
              <a:t>, </a:t>
            </a:r>
            <a:r>
              <a:rPr lang="en-US" err="1"/>
              <a:t>jawa</a:t>
            </a:r>
            <a:r>
              <a:rPr lang="en-US"/>
              <a:t> </a:t>
            </a:r>
            <a:r>
              <a:rPr lang="en-US" err="1"/>
              <a:t>tengah</a:t>
            </a:r>
            <a:r>
              <a:rPr lang="en-US"/>
              <a:t>, and </a:t>
            </a:r>
            <a:r>
              <a:rPr lang="en-US" err="1"/>
              <a:t>banten</a:t>
            </a:r>
            <a:r>
              <a:rPr lang="en-US"/>
              <a:t> have the largest fish demand. With this data, </a:t>
            </a:r>
            <a:r>
              <a:rPr lang="en-US" err="1"/>
              <a:t>Aglis</a:t>
            </a:r>
            <a:r>
              <a:rPr lang="en-US"/>
              <a:t> air wants to deliver marine product from province with high production to province with high consumption</a:t>
            </a:r>
          </a:p>
        </p:txBody>
      </p:sp>
      <p:sp>
        <p:nvSpPr>
          <p:cNvPr id="4" name="Slide Number Placeholder 3"/>
          <p:cNvSpPr>
            <a:spLocks noGrp="1"/>
          </p:cNvSpPr>
          <p:nvPr>
            <p:ph type="sldNum" sz="quarter" idx="5"/>
          </p:nvPr>
        </p:nvSpPr>
        <p:spPr/>
        <p:txBody>
          <a:bodyPr/>
          <a:lstStyle/>
          <a:p>
            <a:fld id="{308B025A-D27A-4E31-9729-18A64E49224A}" type="slidenum">
              <a:rPr lang="en-US" smtClean="0"/>
              <a:t>13</a:t>
            </a:fld>
            <a:endParaRPr lang="en-US"/>
          </a:p>
        </p:txBody>
      </p:sp>
    </p:spTree>
    <p:extLst>
      <p:ext uri="{BB962C8B-B14F-4D97-AF65-F5344CB8AC3E}">
        <p14:creationId xmlns:p14="http://schemas.microsoft.com/office/powerpoint/2010/main" val="16554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 for cost calculating:</a:t>
            </a:r>
          </a:p>
        </p:txBody>
      </p:sp>
      <p:sp>
        <p:nvSpPr>
          <p:cNvPr id="4" name="Slide Number Placeholder 3"/>
          <p:cNvSpPr>
            <a:spLocks noGrp="1"/>
          </p:cNvSpPr>
          <p:nvPr>
            <p:ph type="sldNum" sz="quarter" idx="5"/>
          </p:nvPr>
        </p:nvSpPr>
        <p:spPr/>
        <p:txBody>
          <a:bodyPr/>
          <a:lstStyle/>
          <a:p>
            <a:fld id="{E121D266-07F6-4BD2-8592-05A16A8B5544}" type="slidenum">
              <a:rPr lang="en-US"/>
              <a:t>17</a:t>
            </a:fld>
            <a:endParaRPr lang="en-US"/>
          </a:p>
        </p:txBody>
      </p:sp>
    </p:spTree>
    <p:extLst>
      <p:ext uri="{BB962C8B-B14F-4D97-AF65-F5344CB8AC3E}">
        <p14:creationId xmlns:p14="http://schemas.microsoft.com/office/powerpoint/2010/main" val="3499819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 for cost calculating:</a:t>
            </a:r>
          </a:p>
        </p:txBody>
      </p:sp>
      <p:sp>
        <p:nvSpPr>
          <p:cNvPr id="4" name="Slide Number Placeholder 3"/>
          <p:cNvSpPr>
            <a:spLocks noGrp="1"/>
          </p:cNvSpPr>
          <p:nvPr>
            <p:ph type="sldNum" sz="quarter" idx="5"/>
          </p:nvPr>
        </p:nvSpPr>
        <p:spPr/>
        <p:txBody>
          <a:bodyPr/>
          <a:lstStyle/>
          <a:p>
            <a:fld id="{E121D266-07F6-4BD2-8592-05A16A8B5544}" type="slidenum">
              <a:rPr lang="en-US"/>
              <a:t>23</a:t>
            </a:fld>
            <a:endParaRPr lang="en-US"/>
          </a:p>
        </p:txBody>
      </p:sp>
    </p:spTree>
    <p:extLst>
      <p:ext uri="{BB962C8B-B14F-4D97-AF65-F5344CB8AC3E}">
        <p14:creationId xmlns:p14="http://schemas.microsoft.com/office/powerpoint/2010/main" val="452556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Aglis's</a:t>
            </a:r>
            <a:r>
              <a:rPr lang="en-US">
                <a:cs typeface="Calibri"/>
              </a:rPr>
              <a:t> marketing strategies uses the 7Ps marketing mix as a foundation. </a:t>
            </a:r>
          </a:p>
          <a:p>
            <a:r>
              <a:rPr lang="en-US">
                <a:cs typeface="Calibri"/>
              </a:rPr>
              <a:t>First, with our core product as an airline transporting fish and general cargo through air transport, we are customer centric, where the relationship between the customers with the company is essential.</a:t>
            </a:r>
          </a:p>
          <a:p>
            <a:r>
              <a:rPr lang="en-US">
                <a:cs typeface="Calibri"/>
              </a:rPr>
              <a:t>Second, we offer various promotions to first timers and loyal customers, as a way to receive a consistent number of orders from them, that will be elaborated later on. </a:t>
            </a:r>
          </a:p>
          <a:p>
            <a:r>
              <a:rPr lang="en-US">
                <a:cs typeface="Calibri"/>
              </a:rPr>
              <a:t>Third,</a:t>
            </a:r>
            <a:r>
              <a:rPr lang="en-US" baseline="0">
                <a:cs typeface="Calibri"/>
              </a:rPr>
              <a:t> the pricing we offer would not be the cheapest, but not the most expensive, just affordable and accordingly with the high quality we aim to give. The base of the prices we set is to cover the cost we require to run the entire operation. </a:t>
            </a:r>
            <a:endParaRPr lang="en-US">
              <a:cs typeface="Calibri"/>
            </a:endParaRPr>
          </a:p>
          <a:p>
            <a:r>
              <a:rPr lang="en-US">
                <a:cs typeface="Calibri"/>
              </a:rPr>
              <a:t>Fourth, the places where our services will be accessible in is the website or application we make, or a cargo reservation system. These two becomes Aglis' distribution channel.</a:t>
            </a:r>
          </a:p>
          <a:p>
            <a:r>
              <a:rPr lang="en-US">
                <a:cs typeface="Calibri"/>
              </a:rPr>
              <a:t>Fifth, the people involved in our marketing will be friendly and knowledgeable customer service workers coming from our side, and we will need to work with event collaborators such as the committee holding events that we will be a sponsor for, and also the public citizens since they will become the participants of the competition we hold or events we take part of, which will be elaborated further later on.</a:t>
            </a:r>
          </a:p>
          <a:p>
            <a:r>
              <a:rPr lang="en-US">
                <a:cs typeface="Calibri"/>
              </a:rPr>
              <a:t>Sixth, the</a:t>
            </a:r>
            <a:r>
              <a:rPr lang="en-US" baseline="0">
                <a:cs typeface="Calibri"/>
              </a:rPr>
              <a:t> process covers the service strategy touchpoints that has been mentioned in the previous section. Most process tends to be done online, while in-person interactions may take place when customers drop or pickup the cargo in the airport. </a:t>
            </a:r>
          </a:p>
          <a:p>
            <a:r>
              <a:rPr lang="en-US" baseline="0">
                <a:cs typeface="Calibri"/>
              </a:rPr>
              <a:t>Finally, the physical evidence that interconnect with the process is two digital platforms which is web and application with sleek and clean design, yet very informative and comforting experience. We also would have real-life events, and must maintain a clean working area in the airport to keep process steady. </a:t>
            </a:r>
            <a:endParaRPr lang="en-US">
              <a:cs typeface="Calibri"/>
            </a:endParaRPr>
          </a:p>
        </p:txBody>
      </p:sp>
      <p:sp>
        <p:nvSpPr>
          <p:cNvPr id="4" name="Slide Number Placeholder 3"/>
          <p:cNvSpPr>
            <a:spLocks noGrp="1"/>
          </p:cNvSpPr>
          <p:nvPr>
            <p:ph type="sldNum" sz="quarter" idx="5"/>
          </p:nvPr>
        </p:nvSpPr>
        <p:spPr/>
        <p:txBody>
          <a:bodyPr/>
          <a:lstStyle/>
          <a:p>
            <a:fld id="{7523178F-5238-400D-BFCE-9753F2F27CCD}" type="slidenum">
              <a:rPr lang="en-US"/>
              <a:t>24</a:t>
            </a:fld>
            <a:endParaRPr lang="en-US"/>
          </a:p>
        </p:txBody>
      </p:sp>
    </p:spTree>
    <p:extLst>
      <p:ext uri="{BB962C8B-B14F-4D97-AF65-F5344CB8AC3E}">
        <p14:creationId xmlns:p14="http://schemas.microsoft.com/office/powerpoint/2010/main" val="26214567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cs typeface="Calibri"/>
              </a:rPr>
              <a:t>Next, this chart shows the distribution channel of a cargo airline in general, or at least how </a:t>
            </a:r>
            <a:r>
              <a:rPr lang="en-US" err="1">
                <a:cs typeface="Calibri"/>
              </a:rPr>
              <a:t>aglis</a:t>
            </a:r>
            <a:r>
              <a:rPr lang="en-US">
                <a:cs typeface="Calibri"/>
              </a:rPr>
              <a:t> plans to distribute its services. We as a supplier have only 2 channels for freight forwarders to order our service: which is through cargo reservation or booking system, and through the website or application that we make. Cargo</a:t>
            </a:r>
            <a:r>
              <a:rPr lang="en-US" baseline="0">
                <a:cs typeface="Calibri"/>
              </a:rPr>
              <a:t> reservation system acts as global distribution system of cargo airlines, where freight forwarders can order our services firstly by checking our flight schedules in accordance to the routes they need, and prices we offer. </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3937AF01-61AF-44B8-AB08-661484D52D83}" type="slidenum">
              <a:rPr lang="en-US"/>
              <a:t>25</a:t>
            </a:fld>
            <a:endParaRPr lang="en-US"/>
          </a:p>
        </p:txBody>
      </p:sp>
    </p:spTree>
    <p:extLst>
      <p:ext uri="{BB962C8B-B14F-4D97-AF65-F5344CB8AC3E}">
        <p14:creationId xmlns:p14="http://schemas.microsoft.com/office/powerpoint/2010/main" val="37755786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a:t>
            </a:r>
            <a:r>
              <a:rPr lang="en-US" baseline="0"/>
              <a:t> major field that Aglis will conduct marketing through the internet. First, Aglis will make its own website and application as a medium to connect the company with both our potential and confirmed customers. These two platforms contains information describing Aglis’ profile, and covering operation aspects such as pricing, routes, and scheduling. For those who want to confirm in ordering our services require an official account, where they are able to make orders and track it. Freight forwarders may also contact us regarding their existing orders, or ask questions regarding our services as potential customers. </a:t>
            </a:r>
          </a:p>
          <a:p>
            <a:r>
              <a:rPr lang="en-US" baseline="0"/>
              <a:t>We will use three main channels on the internet to help expand the company’s popularity. As mentioned earlier, we will register the cargo airlines to various online cargo booking reservations as an additional way for freight forwarders to know our existence. Search engine marketing is an advertising technique where </a:t>
            </a:r>
            <a:r>
              <a:rPr lang="en-US" baseline="0" err="1"/>
              <a:t>Aglis’s</a:t>
            </a:r>
            <a:r>
              <a:rPr lang="en-US" baseline="0"/>
              <a:t> name will be put on top of the search list as another way to gain popularity by tagging particular keywords. We also have a more direct approach by sending email newsletters that introduces us and offer interesting promotions to possible customers, where we will use platforms such as </a:t>
            </a:r>
            <a:r>
              <a:rPr lang="en-US" baseline="0" err="1"/>
              <a:t>RocketReach</a:t>
            </a:r>
            <a:r>
              <a:rPr lang="en-US" baseline="0"/>
              <a:t> to find the appropriate freight forwarders. </a:t>
            </a:r>
            <a:endParaRPr lang="en-US"/>
          </a:p>
        </p:txBody>
      </p:sp>
      <p:sp>
        <p:nvSpPr>
          <p:cNvPr id="4" name="Slide Number Placeholder 3"/>
          <p:cNvSpPr>
            <a:spLocks noGrp="1"/>
          </p:cNvSpPr>
          <p:nvPr>
            <p:ph type="sldNum" sz="quarter" idx="10"/>
          </p:nvPr>
        </p:nvSpPr>
        <p:spPr/>
        <p:txBody>
          <a:bodyPr/>
          <a:lstStyle/>
          <a:p>
            <a:fld id="{7523178F-5238-400D-BFCE-9753F2F27CCD}" type="slidenum">
              <a:rPr lang="en-US" smtClean="0"/>
              <a:t>26</a:t>
            </a:fld>
            <a:endParaRPr lang="en-US"/>
          </a:p>
        </p:txBody>
      </p:sp>
    </p:spTree>
    <p:extLst>
      <p:ext uri="{BB962C8B-B14F-4D97-AF65-F5344CB8AC3E}">
        <p14:creationId xmlns:p14="http://schemas.microsoft.com/office/powerpoint/2010/main" val="3118545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Other than digital, we plan to take part in crowded events as another way to increase name popularity. First, we will hold contests that involves fish which is a fishing competition and ikan </a:t>
            </a:r>
            <a:r>
              <a:rPr lang="en-US" err="1"/>
              <a:t>hias</a:t>
            </a:r>
            <a:r>
              <a:rPr lang="en-US"/>
              <a:t> competition. We hope that serious fishermen may know our company's existence, hoping that in the end they will recommend freight forwarders to use Aglis. Second, Aglis plans to be sponsors of reputable and big events such as marathons or sports competitions. </a:t>
            </a:r>
            <a:endParaRPr lang="en-US">
              <a:cs typeface="Calibri"/>
            </a:endParaRPr>
          </a:p>
        </p:txBody>
      </p:sp>
      <p:sp>
        <p:nvSpPr>
          <p:cNvPr id="4" name="Slide Number Placeholder 3"/>
          <p:cNvSpPr>
            <a:spLocks noGrp="1"/>
          </p:cNvSpPr>
          <p:nvPr>
            <p:ph type="sldNum" sz="quarter" idx="10"/>
          </p:nvPr>
        </p:nvSpPr>
        <p:spPr/>
        <p:txBody>
          <a:bodyPr/>
          <a:lstStyle/>
          <a:p>
            <a:fld id="{7523178F-5238-400D-BFCE-9753F2F27CCD}" type="slidenum">
              <a:rPr lang="en-US" smtClean="0"/>
              <a:t>27</a:t>
            </a:fld>
            <a:endParaRPr lang="en-US"/>
          </a:p>
        </p:txBody>
      </p:sp>
    </p:spTree>
    <p:extLst>
      <p:ext uri="{BB962C8B-B14F-4D97-AF65-F5344CB8AC3E}">
        <p14:creationId xmlns:p14="http://schemas.microsoft.com/office/powerpoint/2010/main" val="36085626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a:t>
            </a:r>
            <a:r>
              <a:rPr lang="en-US" baseline="0"/>
              <a:t> part of our promotion, we have two ways for offering special promos. First is the loyalty program called </a:t>
            </a:r>
            <a:r>
              <a:rPr lang="en-US" baseline="0" err="1"/>
              <a:t>Teman</a:t>
            </a:r>
            <a:r>
              <a:rPr lang="en-US" baseline="0"/>
              <a:t> Aglis, for customers who has ordered our services frequently and that they will be offered interesting benefits based on their tier. The loyalty program is divided to three levels, with gold the highest, silver the middle, and bronze the lower tier. There are a variety of price discounts and slot reservations that can be received by the loyal customers. This is also a way for us to put in interest to them so they will keep using our services especially constantly in a period of time so their tier would not expire. </a:t>
            </a:r>
          </a:p>
          <a:p>
            <a:r>
              <a:rPr lang="en-US" baseline="0"/>
              <a:t>There is also point system offered for customers registered with membership. They will collect points on the dollars they spend, and once a certain amount of points has been collected, members can trade the points into discounts, also based on tier. </a:t>
            </a:r>
            <a:endParaRPr lang="en-US"/>
          </a:p>
        </p:txBody>
      </p:sp>
      <p:sp>
        <p:nvSpPr>
          <p:cNvPr id="4" name="Slide Number Placeholder 3"/>
          <p:cNvSpPr>
            <a:spLocks noGrp="1"/>
          </p:cNvSpPr>
          <p:nvPr>
            <p:ph type="sldNum" sz="quarter" idx="10"/>
          </p:nvPr>
        </p:nvSpPr>
        <p:spPr/>
        <p:txBody>
          <a:bodyPr/>
          <a:lstStyle/>
          <a:p>
            <a:fld id="{7523178F-5238-400D-BFCE-9753F2F27CCD}" type="slidenum">
              <a:rPr lang="en-US" smtClean="0"/>
              <a:t>28</a:t>
            </a:fld>
            <a:endParaRPr lang="en-US"/>
          </a:p>
        </p:txBody>
      </p:sp>
    </p:spTree>
    <p:extLst>
      <p:ext uri="{BB962C8B-B14F-4D97-AF65-F5344CB8AC3E}">
        <p14:creationId xmlns:p14="http://schemas.microsoft.com/office/powerpoint/2010/main" val="3275476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Before we jump into our company, we would like to give out some facts currently happening. In 2019 Indonesia produce almost 6.1 millions ton of fishes or the third largest producent in the world, but sadly the consume rate haven't even reach 60 kg per capita in 2020. This of course due to many aspects one of it is that marine product has complicated supply chain and lack of infrastructure such as means of transportations. And even in some region their consume rate is higher than the production rate in that particular area also if they want to get it from another region Marine Products do not have long time to be stored. With all this known facts Indonesia is urgently need fast mode of transportation that focus delivering marine products</a:t>
            </a:r>
          </a:p>
        </p:txBody>
      </p:sp>
      <p:sp>
        <p:nvSpPr>
          <p:cNvPr id="4" name="Slide Number Placeholder 3"/>
          <p:cNvSpPr>
            <a:spLocks noGrp="1"/>
          </p:cNvSpPr>
          <p:nvPr>
            <p:ph type="sldNum" sz="quarter" idx="5"/>
          </p:nvPr>
        </p:nvSpPr>
        <p:spPr/>
        <p:txBody>
          <a:bodyPr/>
          <a:lstStyle/>
          <a:p>
            <a:fld id="{7523178F-5238-400D-BFCE-9753F2F27CCD}" type="slidenum">
              <a:rPr lang="en-US"/>
              <a:t>2</a:t>
            </a:fld>
            <a:endParaRPr lang="en-US"/>
          </a:p>
        </p:txBody>
      </p:sp>
    </p:spTree>
    <p:extLst>
      <p:ext uri="{BB962C8B-B14F-4D97-AF65-F5344CB8AC3E}">
        <p14:creationId xmlns:p14="http://schemas.microsoft.com/office/powerpoint/2010/main" val="26163648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 for cost calculating:</a:t>
            </a:r>
          </a:p>
        </p:txBody>
      </p:sp>
      <p:sp>
        <p:nvSpPr>
          <p:cNvPr id="4" name="Slide Number Placeholder 3"/>
          <p:cNvSpPr>
            <a:spLocks noGrp="1"/>
          </p:cNvSpPr>
          <p:nvPr>
            <p:ph type="sldNum" sz="quarter" idx="5"/>
          </p:nvPr>
        </p:nvSpPr>
        <p:spPr/>
        <p:txBody>
          <a:bodyPr/>
          <a:lstStyle/>
          <a:p>
            <a:fld id="{E121D266-07F6-4BD2-8592-05A16A8B5544}" type="slidenum">
              <a:rPr lang="en-US"/>
              <a:t>30</a:t>
            </a:fld>
            <a:endParaRPr lang="en-US"/>
          </a:p>
        </p:txBody>
      </p:sp>
    </p:spTree>
    <p:extLst>
      <p:ext uri="{BB962C8B-B14F-4D97-AF65-F5344CB8AC3E}">
        <p14:creationId xmlns:p14="http://schemas.microsoft.com/office/powerpoint/2010/main" val="38683793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 for cost calculating:</a:t>
            </a:r>
          </a:p>
        </p:txBody>
      </p:sp>
      <p:sp>
        <p:nvSpPr>
          <p:cNvPr id="4" name="Slide Number Placeholder 3"/>
          <p:cNvSpPr>
            <a:spLocks noGrp="1"/>
          </p:cNvSpPr>
          <p:nvPr>
            <p:ph type="sldNum" sz="quarter" idx="5"/>
          </p:nvPr>
        </p:nvSpPr>
        <p:spPr/>
        <p:txBody>
          <a:bodyPr/>
          <a:lstStyle/>
          <a:p>
            <a:fld id="{E121D266-07F6-4BD2-8592-05A16A8B5544}" type="slidenum">
              <a:rPr lang="en-US"/>
              <a:t>37</a:t>
            </a:fld>
            <a:endParaRPr lang="en-US"/>
          </a:p>
        </p:txBody>
      </p:sp>
    </p:spTree>
    <p:extLst>
      <p:ext uri="{BB962C8B-B14F-4D97-AF65-F5344CB8AC3E}">
        <p14:creationId xmlns:p14="http://schemas.microsoft.com/office/powerpoint/2010/main" val="6745750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Now we will discuss the 5 year plan</a:t>
            </a:r>
          </a:p>
        </p:txBody>
      </p:sp>
      <p:sp>
        <p:nvSpPr>
          <p:cNvPr id="4" name="Slide Number Placeholder 3"/>
          <p:cNvSpPr>
            <a:spLocks noGrp="1"/>
          </p:cNvSpPr>
          <p:nvPr>
            <p:ph type="sldNum" sz="quarter" idx="5"/>
          </p:nvPr>
        </p:nvSpPr>
        <p:spPr/>
        <p:txBody>
          <a:bodyPr/>
          <a:lstStyle/>
          <a:p>
            <a:fld id="{E121D266-07F6-4BD2-8592-05A16A8B5544}" type="slidenum">
              <a:rPr lang="en-US"/>
              <a:t>42</a:t>
            </a:fld>
            <a:endParaRPr lang="en-US"/>
          </a:p>
        </p:txBody>
      </p:sp>
    </p:spTree>
    <p:extLst>
      <p:ext uri="{BB962C8B-B14F-4D97-AF65-F5344CB8AC3E}">
        <p14:creationId xmlns:p14="http://schemas.microsoft.com/office/powerpoint/2010/main" val="33091006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Here's tabulated Aglis plan into the next 5 years through Gantt Chart. Aglis divided this 5 years into 4 stage of developing. Each stage represent the 4 rotation that will be served. All stage start with Research and Development, Cost Planning, Procurement, Legal Affairs and Partnership, Marketing and Promotion, operation, and feedback collecting . However in the first year we will have soft opening first to understand and capture the market's interest</a:t>
            </a:r>
          </a:p>
        </p:txBody>
      </p:sp>
      <p:sp>
        <p:nvSpPr>
          <p:cNvPr id="4" name="Slide Number Placeholder 3"/>
          <p:cNvSpPr>
            <a:spLocks noGrp="1"/>
          </p:cNvSpPr>
          <p:nvPr>
            <p:ph type="sldNum" sz="quarter" idx="5"/>
          </p:nvPr>
        </p:nvSpPr>
        <p:spPr/>
        <p:txBody>
          <a:bodyPr/>
          <a:lstStyle/>
          <a:p>
            <a:fld id="{7523178F-5238-400D-BFCE-9753F2F27CCD}" type="slidenum">
              <a:rPr lang="en-US"/>
              <a:t>43</a:t>
            </a:fld>
            <a:endParaRPr lang="en-US"/>
          </a:p>
        </p:txBody>
      </p:sp>
    </p:spTree>
    <p:extLst>
      <p:ext uri="{BB962C8B-B14F-4D97-AF65-F5344CB8AC3E}">
        <p14:creationId xmlns:p14="http://schemas.microsoft.com/office/powerpoint/2010/main" val="32922272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figures illustrate the 5 years for fleet plan.  Using A321P2F aircraft, to cover the existing demand all stage through out the 5 year needs only one aircraft. We also choose only one aircraft to make the Maintenace easier</a:t>
            </a:r>
            <a:endParaRPr lang="en-US">
              <a:cs typeface="Calibri"/>
            </a:endParaRPr>
          </a:p>
          <a:p>
            <a:endParaRPr lang="en-US"/>
          </a:p>
        </p:txBody>
      </p:sp>
      <p:sp>
        <p:nvSpPr>
          <p:cNvPr id="4" name="Slide Number Placeholder 3"/>
          <p:cNvSpPr>
            <a:spLocks noGrp="1"/>
          </p:cNvSpPr>
          <p:nvPr>
            <p:ph type="sldNum" sz="quarter" idx="10"/>
          </p:nvPr>
        </p:nvSpPr>
        <p:spPr/>
        <p:txBody>
          <a:bodyPr/>
          <a:lstStyle/>
          <a:p>
            <a:fld id="{7523178F-5238-400D-BFCE-9753F2F27CCD}" type="slidenum">
              <a:rPr lang="en-US" smtClean="0"/>
              <a:t>44</a:t>
            </a:fld>
            <a:endParaRPr lang="en-US"/>
          </a:p>
        </p:txBody>
      </p:sp>
    </p:spTree>
    <p:extLst>
      <p:ext uri="{BB962C8B-B14F-4D97-AF65-F5344CB8AC3E}">
        <p14:creationId xmlns:p14="http://schemas.microsoft.com/office/powerpoint/2010/main" val="15130611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Thank you for listening and watching our presentation. Any feedback, comment, question, and suggestion are welcome</a:t>
            </a:r>
          </a:p>
        </p:txBody>
      </p:sp>
      <p:sp>
        <p:nvSpPr>
          <p:cNvPr id="4" name="Slide Number Placeholder 3"/>
          <p:cNvSpPr>
            <a:spLocks noGrp="1"/>
          </p:cNvSpPr>
          <p:nvPr>
            <p:ph type="sldNum" sz="quarter" idx="5"/>
          </p:nvPr>
        </p:nvSpPr>
        <p:spPr/>
        <p:txBody>
          <a:bodyPr/>
          <a:lstStyle/>
          <a:p>
            <a:fld id="{E121D266-07F6-4BD2-8592-05A16A8B5544}" type="slidenum">
              <a:rPr lang="en-US" smtClean="0"/>
              <a:t>45</a:t>
            </a:fld>
            <a:endParaRPr lang="en-US"/>
          </a:p>
        </p:txBody>
      </p:sp>
    </p:spTree>
    <p:extLst>
      <p:ext uri="{BB962C8B-B14F-4D97-AF65-F5344CB8AC3E}">
        <p14:creationId xmlns:p14="http://schemas.microsoft.com/office/powerpoint/2010/main" val="9493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And here where we came into the play. Introducing you, Aglis where we fly the sea you deserve. Aglis Aircargo is a middle mile service Cargo Airlines which focuses on delivering marine products and general goods</a:t>
            </a:r>
          </a:p>
        </p:txBody>
      </p:sp>
      <p:sp>
        <p:nvSpPr>
          <p:cNvPr id="4" name="Slide Number Placeholder 3"/>
          <p:cNvSpPr>
            <a:spLocks noGrp="1"/>
          </p:cNvSpPr>
          <p:nvPr>
            <p:ph type="sldNum" sz="quarter" idx="5"/>
          </p:nvPr>
        </p:nvSpPr>
        <p:spPr/>
        <p:txBody>
          <a:bodyPr/>
          <a:lstStyle/>
          <a:p>
            <a:fld id="{E121D266-07F6-4BD2-8592-05A16A8B5544}" type="slidenum">
              <a:rPr lang="en-US"/>
              <a:t>3</a:t>
            </a:fld>
            <a:endParaRPr lang="en-US"/>
          </a:p>
        </p:txBody>
      </p:sp>
    </p:spTree>
    <p:extLst>
      <p:ext uri="{BB962C8B-B14F-4D97-AF65-F5344CB8AC3E}">
        <p14:creationId xmlns:p14="http://schemas.microsoft.com/office/powerpoint/2010/main" val="367995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Aglis has its vision statement as we believe to spread sustainable marine products for everyone as leading air cargo airlines focusing in transporting marine goods. And with its mission to maximize Indonesia marine potential and fulfill its local’s needs through fast air cargo delivery</a:t>
            </a:r>
          </a:p>
        </p:txBody>
      </p:sp>
      <p:sp>
        <p:nvSpPr>
          <p:cNvPr id="4" name="Slide Number Placeholder 3"/>
          <p:cNvSpPr>
            <a:spLocks noGrp="1"/>
          </p:cNvSpPr>
          <p:nvPr>
            <p:ph type="sldNum" sz="quarter" idx="10"/>
          </p:nvPr>
        </p:nvSpPr>
        <p:spPr/>
        <p:txBody>
          <a:bodyPr/>
          <a:lstStyle/>
          <a:p>
            <a:fld id="{7523178F-5238-400D-BFCE-9753F2F27CCD}" type="slidenum">
              <a:rPr lang="en-US" smtClean="0"/>
              <a:t>4</a:t>
            </a:fld>
            <a:endParaRPr lang="en-US"/>
          </a:p>
        </p:txBody>
      </p:sp>
    </p:spTree>
    <p:extLst>
      <p:ext uri="{BB962C8B-B14F-4D97-AF65-F5344CB8AC3E}">
        <p14:creationId xmlns:p14="http://schemas.microsoft.com/office/powerpoint/2010/main" val="11194507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With all being said, Aglis has 6 values we hold. We believe in giving our customers the best service we can give and prioritize our customers needs for transporting goods. Punctual, Affordable, Reliable, and Responsible is keys in our promise of giving the best services. We also offer large volume compare to the competitor belly cargo </a:t>
            </a:r>
          </a:p>
        </p:txBody>
      </p:sp>
      <p:sp>
        <p:nvSpPr>
          <p:cNvPr id="4" name="Slide Number Placeholder 3"/>
          <p:cNvSpPr>
            <a:spLocks noGrp="1"/>
          </p:cNvSpPr>
          <p:nvPr>
            <p:ph type="sldNum" sz="quarter" idx="5"/>
          </p:nvPr>
        </p:nvSpPr>
        <p:spPr/>
        <p:txBody>
          <a:bodyPr/>
          <a:lstStyle/>
          <a:p>
            <a:fld id="{7523178F-5238-400D-BFCE-9753F2F27CCD}" type="slidenum">
              <a:rPr lang="en-US"/>
              <a:t>5</a:t>
            </a:fld>
            <a:endParaRPr lang="en-US"/>
          </a:p>
        </p:txBody>
      </p:sp>
    </p:spTree>
    <p:extLst>
      <p:ext uri="{BB962C8B-B14F-4D97-AF65-F5344CB8AC3E}">
        <p14:creationId xmlns:p14="http://schemas.microsoft.com/office/powerpoint/2010/main" val="2956265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Our Organization structure consist of Board Commissioner, Executive Secretary, 6 Chief Officer, 16 Vice president. CEO works as the face of the company and highest decision maker. COO deals with day to day flight to flight affairs, CFO in charge for financial, CMO works with potential route and revenue management also marketing through commercial. CTO deals with Aircraft and technology that supports Aglis. CHRO in charge for personnel, legal, and Quality affairs</a:t>
            </a:r>
          </a:p>
        </p:txBody>
      </p:sp>
      <p:sp>
        <p:nvSpPr>
          <p:cNvPr id="4" name="Slide Number Placeholder 3"/>
          <p:cNvSpPr>
            <a:spLocks noGrp="1"/>
          </p:cNvSpPr>
          <p:nvPr>
            <p:ph type="sldNum" sz="quarter" idx="5"/>
          </p:nvPr>
        </p:nvSpPr>
        <p:spPr/>
        <p:txBody>
          <a:bodyPr/>
          <a:lstStyle/>
          <a:p>
            <a:fld id="{7523178F-5238-400D-BFCE-9753F2F27CCD}" type="slidenum">
              <a:rPr lang="en-US"/>
              <a:t>6</a:t>
            </a:fld>
            <a:endParaRPr lang="en-US"/>
          </a:p>
        </p:txBody>
      </p:sp>
    </p:spTree>
    <p:extLst>
      <p:ext uri="{BB962C8B-B14F-4D97-AF65-F5344CB8AC3E}">
        <p14:creationId xmlns:p14="http://schemas.microsoft.com/office/powerpoint/2010/main" val="4158690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Then we will talk about how the Industry of Air cargo is happening</a:t>
            </a:r>
          </a:p>
        </p:txBody>
      </p:sp>
      <p:sp>
        <p:nvSpPr>
          <p:cNvPr id="4" name="Slide Number Placeholder 3"/>
          <p:cNvSpPr>
            <a:spLocks noGrp="1"/>
          </p:cNvSpPr>
          <p:nvPr>
            <p:ph type="sldNum" sz="quarter" idx="5"/>
          </p:nvPr>
        </p:nvSpPr>
        <p:spPr/>
        <p:txBody>
          <a:bodyPr/>
          <a:lstStyle/>
          <a:p>
            <a:fld id="{E121D266-07F6-4BD2-8592-05A16A8B5544}" type="slidenum">
              <a:rPr lang="en-US"/>
              <a:t>7</a:t>
            </a:fld>
            <a:endParaRPr lang="en-US"/>
          </a:p>
        </p:txBody>
      </p:sp>
    </p:spTree>
    <p:extLst>
      <p:ext uri="{BB962C8B-B14F-4D97-AF65-F5344CB8AC3E}">
        <p14:creationId xmlns:p14="http://schemas.microsoft.com/office/powerpoint/2010/main" val="2032085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According to Porter, there are 5 forces that driven the industry. Those forces are threat of new entrants, Bargaining power of suppliers, Bargaining power of Buyers, Threat of substitute products, and Rivalry among existing competitors. In air cargo industry this 5 forces also applied, With the loosen up law through omnibus law in 2020 to enter air cargo become more easier hence the threat of new entrants relatively moderate. For bargaining power of suppliers because the suppliers of aircraft is duopoly and the fuel price is very hard to control, it is consider high. With many option in the market to send goods it is easier for buyer to change option, hence the bargaining power of buyers consider high. The substitute for sending large amount of marine product in fast manner is unlikely hence the threat of substitute product is low. But the rivalry among existing competitor is quite high</a:t>
            </a:r>
          </a:p>
        </p:txBody>
      </p:sp>
      <p:sp>
        <p:nvSpPr>
          <p:cNvPr id="4" name="Slide Number Placeholder 3"/>
          <p:cNvSpPr>
            <a:spLocks noGrp="1"/>
          </p:cNvSpPr>
          <p:nvPr>
            <p:ph type="sldNum" sz="quarter" idx="5"/>
          </p:nvPr>
        </p:nvSpPr>
        <p:spPr/>
        <p:txBody>
          <a:bodyPr/>
          <a:lstStyle/>
          <a:p>
            <a:fld id="{7523178F-5238-400D-BFCE-9753F2F27CCD}" type="slidenum">
              <a:rPr lang="en-US"/>
              <a:t>8</a:t>
            </a:fld>
            <a:endParaRPr lang="en-US"/>
          </a:p>
        </p:txBody>
      </p:sp>
    </p:spTree>
    <p:extLst>
      <p:ext uri="{BB962C8B-B14F-4D97-AF65-F5344CB8AC3E}">
        <p14:creationId xmlns:p14="http://schemas.microsoft.com/office/powerpoint/2010/main" val="42715968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After understanding the industry we can see how Aglis position it self through SWOT analysis. Aglis has strength of affordable price and focusing on marine product. And support with opportunity of high demand and supply of marine product in Indonesia and government's movement of GEMARIKAN. How ever as a newcomer this become Aglis' weakness and the threat of existing airfreight and sea transportation odes serving the market is there</a:t>
            </a:r>
          </a:p>
        </p:txBody>
      </p:sp>
      <p:sp>
        <p:nvSpPr>
          <p:cNvPr id="4" name="Slide Number Placeholder 3"/>
          <p:cNvSpPr>
            <a:spLocks noGrp="1"/>
          </p:cNvSpPr>
          <p:nvPr>
            <p:ph type="sldNum" sz="quarter" idx="5"/>
          </p:nvPr>
        </p:nvSpPr>
        <p:spPr/>
        <p:txBody>
          <a:bodyPr/>
          <a:lstStyle/>
          <a:p>
            <a:fld id="{7523178F-5238-400D-BFCE-9753F2F27CCD}" type="slidenum">
              <a:rPr lang="en-US"/>
              <a:t>10</a:t>
            </a:fld>
            <a:endParaRPr lang="en-US"/>
          </a:p>
        </p:txBody>
      </p:sp>
    </p:spTree>
    <p:extLst>
      <p:ext uri="{BB962C8B-B14F-4D97-AF65-F5344CB8AC3E}">
        <p14:creationId xmlns:p14="http://schemas.microsoft.com/office/powerpoint/2010/main" val="6196030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le Slide">
    <p:bg>
      <p:bgPr>
        <a:solidFill>
          <a:srgbClr val="132E5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2"/>
            <a:ext cx="9144000" cy="4634003"/>
          </a:xfrm>
        </p:spPr>
        <p:txBody>
          <a:bodyPr anchor="ctr">
            <a:normAutofit/>
          </a:bodyPr>
          <a:lstStyle>
            <a:lvl1pPr algn="ctr">
              <a:defRPr sz="3600" b="1">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D0E2B317-E830-40E3-A4E6-8719A446B16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2780" r="-211" b="49783"/>
          <a:stretch/>
        </p:blipFill>
        <p:spPr>
          <a:xfrm>
            <a:off x="1129" y="5449565"/>
            <a:ext cx="2457680" cy="1414551"/>
          </a:xfrm>
          <a:prstGeom prst="rect">
            <a:avLst/>
          </a:prstGeom>
        </p:spPr>
      </p:pic>
      <p:pic>
        <p:nvPicPr>
          <p:cNvPr id="4" name="Picture 3">
            <a:extLst>
              <a:ext uri="{FF2B5EF4-FFF2-40B4-BE49-F238E27FC236}">
                <a16:creationId xmlns:a16="http://schemas.microsoft.com/office/drawing/2014/main" id="{EBDCE6CA-2FB9-417A-8D8A-BA07078C92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24474"/>
          <a:stretch/>
        </p:blipFill>
        <p:spPr>
          <a:xfrm>
            <a:off x="10671525" y="636056"/>
            <a:ext cx="1519346" cy="1093602"/>
          </a:xfrm>
          <a:prstGeom prst="rect">
            <a:avLst/>
          </a:prstGeom>
        </p:spPr>
      </p:pic>
      <p:pic>
        <p:nvPicPr>
          <p:cNvPr id="5" name="Picture 4">
            <a:extLst>
              <a:ext uri="{FF2B5EF4-FFF2-40B4-BE49-F238E27FC236}">
                <a16:creationId xmlns:a16="http://schemas.microsoft.com/office/drawing/2014/main" id="{05CD1E78-61B1-405C-86EB-DCFCA9ED7AE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6062"/>
          <a:stretch/>
        </p:blipFill>
        <p:spPr>
          <a:xfrm>
            <a:off x="9537044" y="0"/>
            <a:ext cx="2011668" cy="808588"/>
          </a:xfrm>
          <a:prstGeom prst="rect">
            <a:avLst/>
          </a:prstGeom>
        </p:spPr>
      </p:pic>
      <p:pic>
        <p:nvPicPr>
          <p:cNvPr id="6" name="Picture 5">
            <a:extLst>
              <a:ext uri="{FF2B5EF4-FFF2-40B4-BE49-F238E27FC236}">
                <a16:creationId xmlns:a16="http://schemas.microsoft.com/office/drawing/2014/main" id="{71DB99BE-3CF7-408B-96E7-72CBD74CA9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59857" y="1110642"/>
            <a:ext cx="2011668" cy="1093602"/>
          </a:xfrm>
          <a:prstGeom prst="rect">
            <a:avLst/>
          </a:prstGeom>
        </p:spPr>
      </p:pic>
    </p:spTree>
    <p:extLst>
      <p:ext uri="{BB962C8B-B14F-4D97-AF65-F5344CB8AC3E}">
        <p14:creationId xmlns:p14="http://schemas.microsoft.com/office/powerpoint/2010/main" val="249952259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340AF-40F2-43EF-A424-FBD5620B0B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1ECD4490-21DB-4A8D-BE3A-5ADB9EBADA3C}"/>
              </a:ext>
            </a:extLst>
          </p:cNvPr>
          <p:cNvSpPr>
            <a:spLocks noGrp="1"/>
          </p:cNvSpPr>
          <p:nvPr>
            <p:ph type="subTitle" idx="1"/>
          </p:nvPr>
        </p:nvSpPr>
        <p:spPr>
          <a:xfrm>
            <a:off x="1524000" y="3602038"/>
            <a:ext cx="9144000" cy="1655762"/>
          </a:xfrm>
        </p:spPr>
        <p:txBody>
          <a:bodyPr/>
          <a:lstStyle>
            <a:lvl1pPr marL="0" indent="0" algn="ctr">
              <a:buNone/>
              <a:defRPr sz="2400"/>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9C0BBF8A-0B5A-49D8-98BB-00CDE5BBFCF6}"/>
              </a:ext>
            </a:extLst>
          </p:cNvPr>
          <p:cNvSpPr>
            <a:spLocks noGrp="1"/>
          </p:cNvSpPr>
          <p:nvPr>
            <p:ph type="dt" sz="half" idx="10"/>
          </p:nvPr>
        </p:nvSpPr>
        <p:spPr>
          <a:xfrm>
            <a:off x="838200" y="6356358"/>
            <a:ext cx="2743200" cy="365125"/>
          </a:xfrm>
          <a:prstGeom prst="rect">
            <a:avLst/>
          </a:prstGeom>
        </p:spPr>
        <p:txBody>
          <a:bodyPr/>
          <a:lstStyle/>
          <a:p>
            <a:fld id="{349B1BB6-17BA-48C2-8395-62EAB74B79B4}" type="datetimeFigureOut">
              <a:rPr lang="en-CA" smtClean="0"/>
              <a:t>2022-08-20</a:t>
            </a:fld>
            <a:endParaRPr lang="en-CA"/>
          </a:p>
        </p:txBody>
      </p:sp>
      <p:sp>
        <p:nvSpPr>
          <p:cNvPr id="5" name="Footer Placeholder 4">
            <a:extLst>
              <a:ext uri="{FF2B5EF4-FFF2-40B4-BE49-F238E27FC236}">
                <a16:creationId xmlns:a16="http://schemas.microsoft.com/office/drawing/2014/main" id="{588CF7AA-B1E9-49F6-B6DF-7EBF70C4E6A2}"/>
              </a:ext>
            </a:extLst>
          </p:cNvPr>
          <p:cNvSpPr>
            <a:spLocks noGrp="1"/>
          </p:cNvSpPr>
          <p:nvPr>
            <p:ph type="ftr" sz="quarter" idx="11"/>
          </p:nvPr>
        </p:nvSpPr>
        <p:spPr>
          <a:xfrm>
            <a:off x="4038600" y="6356358"/>
            <a:ext cx="4114800" cy="365125"/>
          </a:xfrm>
          <a:prstGeom prst="rect">
            <a:avLst/>
          </a:prstGeom>
        </p:spPr>
        <p:txBody>
          <a:bodyPr/>
          <a:lstStyle/>
          <a:p>
            <a:endParaRPr lang="en-CA"/>
          </a:p>
        </p:txBody>
      </p:sp>
      <p:sp>
        <p:nvSpPr>
          <p:cNvPr id="6" name="Slide Number Placeholder 5">
            <a:extLst>
              <a:ext uri="{FF2B5EF4-FFF2-40B4-BE49-F238E27FC236}">
                <a16:creationId xmlns:a16="http://schemas.microsoft.com/office/drawing/2014/main" id="{4A429579-92F0-4246-BB4F-B79939A62067}"/>
              </a:ext>
            </a:extLst>
          </p:cNvPr>
          <p:cNvSpPr>
            <a:spLocks noGrp="1"/>
          </p:cNvSpPr>
          <p:nvPr>
            <p:ph type="sldNum" sz="quarter" idx="12"/>
          </p:nvPr>
        </p:nvSpPr>
        <p:spPr>
          <a:xfrm>
            <a:off x="8610600" y="6356358"/>
            <a:ext cx="2743200" cy="365125"/>
          </a:xfrm>
          <a:prstGeom prst="rect">
            <a:avLst/>
          </a:prstGeom>
        </p:spPr>
        <p:txBody>
          <a:bodyPr/>
          <a:lstStyle/>
          <a:p>
            <a:fld id="{80776354-5974-40A5-B41E-AD4171BFCBDF}" type="slidenum">
              <a:rPr lang="en-CA" smtClean="0"/>
              <a:t>‹#›</a:t>
            </a:fld>
            <a:endParaRPr lang="en-CA"/>
          </a:p>
        </p:txBody>
      </p:sp>
    </p:spTree>
    <p:extLst>
      <p:ext uri="{BB962C8B-B14F-4D97-AF65-F5344CB8AC3E}">
        <p14:creationId xmlns:p14="http://schemas.microsoft.com/office/powerpoint/2010/main" val="34975058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FI TITL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340AF-40F2-43EF-A424-FBD5620B0B32}"/>
              </a:ext>
            </a:extLst>
          </p:cNvPr>
          <p:cNvSpPr>
            <a:spLocks noGrp="1"/>
          </p:cNvSpPr>
          <p:nvPr>
            <p:ph type="ctrTitle"/>
          </p:nvPr>
        </p:nvSpPr>
        <p:spPr>
          <a:xfrm>
            <a:off x="1524000" y="3050435"/>
            <a:ext cx="9144000" cy="757130"/>
          </a:xfrm>
        </p:spPr>
        <p:txBody>
          <a:bodyPr anchor="b">
            <a:spAutoFit/>
          </a:bodyPr>
          <a:lstStyle>
            <a:lvl1pPr algn="ctr">
              <a:defRPr sz="4800">
                <a:solidFill>
                  <a:schemeClr val="accent2"/>
                </a:solidFill>
              </a:defRPr>
            </a:lvl1pPr>
          </a:lstStyle>
          <a:p>
            <a:r>
              <a:rPr lang="en-US"/>
              <a:t>Click to edit Master title style</a:t>
            </a:r>
            <a:endParaRPr lang="en-CA"/>
          </a:p>
        </p:txBody>
      </p:sp>
    </p:spTree>
    <p:extLst>
      <p:ext uri="{BB962C8B-B14F-4D97-AF65-F5344CB8AC3E}">
        <p14:creationId xmlns:p14="http://schemas.microsoft.com/office/powerpoint/2010/main" val="3270685563"/>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4A341-B8F9-4F43-90EB-DAB7AC41EEE3}"/>
              </a:ext>
            </a:extLst>
          </p:cNvPr>
          <p:cNvSpPr>
            <a:spLocks noGrp="1"/>
          </p:cNvSpPr>
          <p:nvPr>
            <p:ph type="title"/>
          </p:nvPr>
        </p:nvSpPr>
        <p:spPr>
          <a:xfrm>
            <a:off x="838200" y="363600"/>
            <a:ext cx="10515600" cy="1324800"/>
          </a:xfrm>
        </p:spPr>
        <p:txBody>
          <a:bodyPr>
            <a:noAutofit/>
          </a:bodyPr>
          <a:lstStyle>
            <a:lvl1pPr>
              <a:defRPr sz="4400">
                <a:solidFill>
                  <a:schemeClr val="tx1">
                    <a:lumMod val="95000"/>
                    <a:lumOff val="5000"/>
                  </a:schemeClr>
                </a:solidFill>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04A01F5F-0DF9-4874-AA60-D190F80237D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70B2CE84-6341-4CFB-BAAF-2A291FA95BB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D3B162D3-56E3-4E93-85D5-153F71D577DD}"/>
              </a:ext>
            </a:extLst>
          </p:cNvPr>
          <p:cNvSpPr>
            <a:spLocks noGrp="1"/>
          </p:cNvSpPr>
          <p:nvPr>
            <p:ph type="dt" sz="half" idx="10"/>
          </p:nvPr>
        </p:nvSpPr>
        <p:spPr>
          <a:xfrm>
            <a:off x="838200" y="6356360"/>
            <a:ext cx="2743200" cy="365125"/>
          </a:xfrm>
          <a:prstGeom prst="rect">
            <a:avLst/>
          </a:prstGeom>
        </p:spPr>
        <p:txBody>
          <a:bodyPr/>
          <a:lstStyle/>
          <a:p>
            <a:fld id="{349B1BB6-17BA-48C2-8395-62EAB74B79B4}" type="datetimeFigureOut">
              <a:rPr lang="en-CA" smtClean="0"/>
              <a:t>2022-08-20</a:t>
            </a:fld>
            <a:endParaRPr lang="en-CA"/>
          </a:p>
        </p:txBody>
      </p:sp>
      <p:sp>
        <p:nvSpPr>
          <p:cNvPr id="6" name="Footer Placeholder 5">
            <a:extLst>
              <a:ext uri="{FF2B5EF4-FFF2-40B4-BE49-F238E27FC236}">
                <a16:creationId xmlns:a16="http://schemas.microsoft.com/office/drawing/2014/main" id="{51C90F25-5305-42D3-8116-216331EB72AA}"/>
              </a:ext>
            </a:extLst>
          </p:cNvPr>
          <p:cNvSpPr>
            <a:spLocks noGrp="1"/>
          </p:cNvSpPr>
          <p:nvPr>
            <p:ph type="ftr" sz="quarter" idx="11"/>
          </p:nvPr>
        </p:nvSpPr>
        <p:spPr>
          <a:xfrm>
            <a:off x="4038600" y="6356360"/>
            <a:ext cx="4114800" cy="365125"/>
          </a:xfrm>
          <a:prstGeom prst="rect">
            <a:avLst/>
          </a:prstGeom>
        </p:spPr>
        <p:txBody>
          <a:bodyPr/>
          <a:lstStyle/>
          <a:p>
            <a:endParaRPr lang="en-CA"/>
          </a:p>
        </p:txBody>
      </p:sp>
      <p:sp>
        <p:nvSpPr>
          <p:cNvPr id="7" name="Slide Number Placeholder 6">
            <a:extLst>
              <a:ext uri="{FF2B5EF4-FFF2-40B4-BE49-F238E27FC236}">
                <a16:creationId xmlns:a16="http://schemas.microsoft.com/office/drawing/2014/main" id="{A64D5B12-F0FB-4481-9949-C531D66A3CA7}"/>
              </a:ext>
            </a:extLst>
          </p:cNvPr>
          <p:cNvSpPr>
            <a:spLocks noGrp="1"/>
          </p:cNvSpPr>
          <p:nvPr>
            <p:ph type="sldNum" sz="quarter" idx="12"/>
          </p:nvPr>
        </p:nvSpPr>
        <p:spPr>
          <a:xfrm>
            <a:off x="8610600" y="6356360"/>
            <a:ext cx="2743200" cy="365125"/>
          </a:xfrm>
          <a:prstGeom prst="rect">
            <a:avLst/>
          </a:prstGeom>
        </p:spPr>
        <p:txBody>
          <a:bodyPr/>
          <a:lstStyle/>
          <a:p>
            <a:fld id="{80776354-5974-40A5-B41E-AD4171BFCBDF}" type="slidenum">
              <a:rPr lang="en-CA" smtClean="0"/>
              <a:t>‹#›</a:t>
            </a:fld>
            <a:endParaRPr lang="en-CA"/>
          </a:p>
        </p:txBody>
      </p:sp>
    </p:spTree>
    <p:extLst>
      <p:ext uri="{BB962C8B-B14F-4D97-AF65-F5344CB8AC3E}">
        <p14:creationId xmlns:p14="http://schemas.microsoft.com/office/powerpoint/2010/main" val="2815824"/>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3D6C08-2DF9-46D5-9F80-7B09D30117CF}" type="datetimeFigureOut">
              <a:rPr lang="en-US" smtClean="0"/>
              <a:t>8/20/2022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23265B-1BC1-4CDF-AA30-A81F37A90ED5}" type="slidenum">
              <a:rPr lang="en-US" smtClean="0"/>
              <a:t>‹#›</a:t>
            </a:fld>
            <a:endParaRPr lang="en-US"/>
          </a:p>
        </p:txBody>
      </p:sp>
    </p:spTree>
    <p:extLst>
      <p:ext uri="{BB962C8B-B14F-4D97-AF65-F5344CB8AC3E}">
        <p14:creationId xmlns:p14="http://schemas.microsoft.com/office/powerpoint/2010/main" val="3059507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Mai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C7C4F-5DBC-4E76-B752-AF6149E27471}"/>
              </a:ext>
            </a:extLst>
          </p:cNvPr>
          <p:cNvSpPr>
            <a:spLocks noGrp="1"/>
          </p:cNvSpPr>
          <p:nvPr>
            <p:ph type="title"/>
          </p:nvPr>
        </p:nvSpPr>
        <p:spPr>
          <a:xfrm>
            <a:off x="0" y="591268"/>
            <a:ext cx="5835192" cy="424732"/>
          </a:xfrm>
          <a:noFill/>
          <a:ln>
            <a:noFill/>
          </a:ln>
        </p:spPr>
        <p:txBody>
          <a:bodyPr wrap="square">
            <a:spAutoFit/>
          </a:bodyPr>
          <a:lstStyle>
            <a:lvl1pPr>
              <a:defRPr sz="2400" b="0">
                <a:solidFill>
                  <a:schemeClr val="bg1"/>
                </a:solidFill>
                <a:latin typeface="Arial" panose="020B0604020202020204" pitchFamily="34" charset="0"/>
                <a:cs typeface="Arial" panose="020B0604020202020204" pitchFamily="34" charset="0"/>
              </a:defRPr>
            </a:lvl1pPr>
          </a:lstStyle>
          <a:p>
            <a:endParaRPr lang="en-US"/>
          </a:p>
        </p:txBody>
      </p:sp>
      <p:sp>
        <p:nvSpPr>
          <p:cNvPr id="8" name="Rectangle 7">
            <a:extLst>
              <a:ext uri="{FF2B5EF4-FFF2-40B4-BE49-F238E27FC236}">
                <a16:creationId xmlns:a16="http://schemas.microsoft.com/office/drawing/2014/main" id="{6CB5093D-3654-4FD3-BD80-DA307EFAF909}"/>
              </a:ext>
            </a:extLst>
          </p:cNvPr>
          <p:cNvSpPr/>
          <p:nvPr userDrawn="1"/>
        </p:nvSpPr>
        <p:spPr>
          <a:xfrm>
            <a:off x="0" y="462794"/>
            <a:ext cx="5835192" cy="766617"/>
          </a:xfrm>
          <a:prstGeom prst="rect">
            <a:avLst/>
          </a:prstGeom>
          <a:solidFill>
            <a:srgbClr val="132E57"/>
          </a:solidFill>
          <a:ln>
            <a:solidFill>
              <a:srgbClr val="101E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endParaRPr lang="en-ID" sz="2400" b="1">
              <a:latin typeface="Arial" panose="020B0604020202020204" pitchFamily="34" charset="0"/>
              <a:cs typeface="Arial" panose="020B0604020202020204" pitchFamily="34" charset="0"/>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40653" y="6395046"/>
            <a:ext cx="930970" cy="435246"/>
          </a:xfrm>
          <a:prstGeom prst="rect">
            <a:avLst/>
          </a:prstGeom>
        </p:spPr>
      </p:pic>
    </p:spTree>
    <p:extLst>
      <p:ext uri="{BB962C8B-B14F-4D97-AF65-F5344CB8AC3E}">
        <p14:creationId xmlns:p14="http://schemas.microsoft.com/office/powerpoint/2010/main" val="4250080205"/>
      </p:ext>
    </p:extLst>
  </p:cSld>
  <p:clrMapOvr>
    <a:masterClrMapping/>
  </p:clrMapOvr>
  <p:extLst>
    <p:ext uri="{DCECCB84-F9BA-43D5-87BE-67443E8EF086}">
      <p15:sldGuideLst xmlns:p15="http://schemas.microsoft.com/office/powerpoint/2012/main">
        <p15:guide id="1" orient="horz" pos="3770">
          <p15:clr>
            <a:srgbClr val="FBAE40"/>
          </p15:clr>
        </p15:guide>
        <p15:guide id="2" orient="horz" pos="840" userDrawn="1">
          <p15:clr>
            <a:srgbClr val="FBAE40"/>
          </p15:clr>
        </p15:guide>
        <p15:guide id="3" orient="horz" pos="288" userDrawn="1">
          <p15:clr>
            <a:srgbClr val="FBAE40"/>
          </p15:clr>
        </p15:guide>
        <p15:guide id="4" orient="horz" pos="2160">
          <p15:clr>
            <a:srgbClr val="FBAE40"/>
          </p15:clr>
        </p15:guide>
        <p15:guide id="5" pos="3840">
          <p15:clr>
            <a:srgbClr val="FBAE40"/>
          </p15:clr>
        </p15:guide>
        <p15:guide id="6" pos="7401">
          <p15:clr>
            <a:srgbClr val="FBAE40"/>
          </p15:clr>
        </p15:guide>
        <p15:guide id="7" pos="27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Mai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C7C4F-5DBC-4E76-B752-AF6149E27471}"/>
              </a:ext>
            </a:extLst>
          </p:cNvPr>
          <p:cNvSpPr>
            <a:spLocks noGrp="1"/>
          </p:cNvSpPr>
          <p:nvPr>
            <p:ph type="title"/>
          </p:nvPr>
        </p:nvSpPr>
        <p:spPr>
          <a:xfrm>
            <a:off x="0" y="591268"/>
            <a:ext cx="5835192" cy="424732"/>
          </a:xfrm>
          <a:noFill/>
          <a:ln>
            <a:noFill/>
          </a:ln>
        </p:spPr>
        <p:txBody>
          <a:bodyPr wrap="square">
            <a:spAutoFit/>
          </a:bodyPr>
          <a:lstStyle>
            <a:lvl1pPr>
              <a:defRPr sz="2400" b="0">
                <a:solidFill>
                  <a:schemeClr val="bg1"/>
                </a:solidFill>
                <a:latin typeface="Arial" panose="020B0604020202020204" pitchFamily="34" charset="0"/>
                <a:cs typeface="Arial" panose="020B0604020202020204" pitchFamily="34" charset="0"/>
              </a:defRPr>
            </a:lvl1pPr>
          </a:lstStyle>
          <a:p>
            <a:endParaRPr lang="en-US"/>
          </a:p>
        </p:txBody>
      </p:sp>
      <p:sp>
        <p:nvSpPr>
          <p:cNvPr id="8" name="Rectangle 7">
            <a:extLst>
              <a:ext uri="{FF2B5EF4-FFF2-40B4-BE49-F238E27FC236}">
                <a16:creationId xmlns:a16="http://schemas.microsoft.com/office/drawing/2014/main" id="{6CB5093D-3654-4FD3-BD80-DA307EFAF909}"/>
              </a:ext>
            </a:extLst>
          </p:cNvPr>
          <p:cNvSpPr/>
          <p:nvPr userDrawn="1"/>
        </p:nvSpPr>
        <p:spPr>
          <a:xfrm>
            <a:off x="0" y="462794"/>
            <a:ext cx="5835192" cy="766617"/>
          </a:xfrm>
          <a:prstGeom prst="rect">
            <a:avLst/>
          </a:prstGeom>
          <a:solidFill>
            <a:srgbClr val="132E57"/>
          </a:solidFill>
          <a:ln>
            <a:solidFill>
              <a:srgbClr val="101E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endParaRPr lang="en-ID" sz="2400" b="1">
              <a:latin typeface="Arial" panose="020B0604020202020204" pitchFamily="34" charset="0"/>
              <a:cs typeface="Arial" panose="020B0604020202020204" pitchFamily="34" charset="0"/>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40653" y="6395046"/>
            <a:ext cx="930970" cy="435246"/>
          </a:xfrm>
          <a:prstGeom prst="rect">
            <a:avLst/>
          </a:prstGeom>
        </p:spPr>
      </p:pic>
    </p:spTree>
    <p:extLst>
      <p:ext uri="{BB962C8B-B14F-4D97-AF65-F5344CB8AC3E}">
        <p14:creationId xmlns:p14="http://schemas.microsoft.com/office/powerpoint/2010/main" val="182057808"/>
      </p:ext>
    </p:extLst>
  </p:cSld>
  <p:clrMapOvr>
    <a:masterClrMapping/>
  </p:clrMapOvr>
  <p:extLst>
    <p:ext uri="{DCECCB84-F9BA-43D5-87BE-67443E8EF086}">
      <p15:sldGuideLst xmlns:p15="http://schemas.microsoft.com/office/powerpoint/2012/main">
        <p15:guide id="1" orient="horz" pos="3770">
          <p15:clr>
            <a:srgbClr val="FBAE40"/>
          </p15:clr>
        </p15:guide>
        <p15:guide id="2" orient="horz" pos="840" userDrawn="1">
          <p15:clr>
            <a:srgbClr val="FBAE40"/>
          </p15:clr>
        </p15:guide>
        <p15:guide id="3" orient="horz" pos="288" userDrawn="1">
          <p15:clr>
            <a:srgbClr val="FBAE40"/>
          </p15:clr>
        </p15:guide>
        <p15:guide id="4" orient="horz" pos="2160">
          <p15:clr>
            <a:srgbClr val="FBAE40"/>
          </p15:clr>
        </p15:guide>
        <p15:guide id="5" pos="3840">
          <p15:clr>
            <a:srgbClr val="FBAE40"/>
          </p15:clr>
        </p15:guide>
        <p15:guide id="6" pos="7401">
          <p15:clr>
            <a:srgbClr val="FBAE40"/>
          </p15:clr>
        </p15:guide>
        <p15:guide id="7" pos="27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D3D6C08-2DF9-46D5-9F80-7B09D30117CF}" type="datetimeFigureOut">
              <a:rPr lang="en-US" smtClean="0"/>
              <a:t>8/20/2022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23265B-1BC1-4CDF-AA30-A81F37A90ED5}" type="slidenum">
              <a:rPr lang="en-US" smtClean="0"/>
              <a:t>‹#›</a:t>
            </a:fld>
            <a:endParaRPr lang="en-US"/>
          </a:p>
        </p:txBody>
      </p:sp>
    </p:spTree>
    <p:extLst>
      <p:ext uri="{BB962C8B-B14F-4D97-AF65-F5344CB8AC3E}">
        <p14:creationId xmlns:p14="http://schemas.microsoft.com/office/powerpoint/2010/main" val="34935520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3D6C08-2DF9-46D5-9F80-7B09D30117CF}" type="datetimeFigureOut">
              <a:rPr lang="en-US" smtClean="0"/>
              <a:t>8/20/2022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23265B-1BC1-4CDF-AA30-A81F37A90ED5}" type="slidenum">
              <a:rPr lang="en-US" smtClean="0"/>
              <a:t>‹#›</a:t>
            </a:fld>
            <a:endParaRPr lang="en-US"/>
          </a:p>
        </p:txBody>
      </p:sp>
    </p:spTree>
    <p:extLst>
      <p:ext uri="{BB962C8B-B14F-4D97-AF65-F5344CB8AC3E}">
        <p14:creationId xmlns:p14="http://schemas.microsoft.com/office/powerpoint/2010/main" val="21486567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3D6C08-2DF9-46D5-9F80-7B09D30117CF}" type="datetimeFigureOut">
              <a:rPr lang="en-US" smtClean="0"/>
              <a:t>8/20/2022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23265B-1BC1-4CDF-AA30-A81F37A90ED5}" type="slidenum">
              <a:rPr lang="en-US" smtClean="0"/>
              <a:t>‹#›</a:t>
            </a:fld>
            <a:endParaRPr lang="en-US"/>
          </a:p>
        </p:txBody>
      </p:sp>
    </p:spTree>
    <p:extLst>
      <p:ext uri="{BB962C8B-B14F-4D97-AF65-F5344CB8AC3E}">
        <p14:creationId xmlns:p14="http://schemas.microsoft.com/office/powerpoint/2010/main" val="13895363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D3D6C08-2DF9-46D5-9F80-7B09D30117CF}" type="datetimeFigureOut">
              <a:rPr lang="en-US" smtClean="0"/>
              <a:t>8/20/2022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23265B-1BC1-4CDF-AA30-A81F37A90ED5}" type="slidenum">
              <a:rPr lang="en-US" smtClean="0"/>
              <a:t>‹#›</a:t>
            </a:fld>
            <a:endParaRPr lang="en-US"/>
          </a:p>
        </p:txBody>
      </p:sp>
    </p:spTree>
    <p:extLst>
      <p:ext uri="{BB962C8B-B14F-4D97-AF65-F5344CB8AC3E}">
        <p14:creationId xmlns:p14="http://schemas.microsoft.com/office/powerpoint/2010/main" val="1268331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Main Slide">
    <p:bg>
      <p:bgPr>
        <a:solidFill>
          <a:srgbClr val="F0EED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C7C4F-5DBC-4E76-B752-AF6149E27471}"/>
              </a:ext>
            </a:extLst>
          </p:cNvPr>
          <p:cNvSpPr>
            <a:spLocks noGrp="1"/>
          </p:cNvSpPr>
          <p:nvPr>
            <p:ph type="title" hasCustomPrompt="1"/>
          </p:nvPr>
        </p:nvSpPr>
        <p:spPr>
          <a:xfrm>
            <a:off x="498764" y="591296"/>
            <a:ext cx="5835192" cy="590931"/>
          </a:xfrm>
          <a:noFill/>
          <a:ln>
            <a:noFill/>
          </a:ln>
        </p:spPr>
        <p:txBody>
          <a:bodyPr wrap="square">
            <a:spAutoFit/>
          </a:bodyPr>
          <a:lstStyle>
            <a:lvl1pPr>
              <a:defRPr sz="3600" b="1">
                <a:solidFill>
                  <a:srgbClr val="132E57"/>
                </a:solidFill>
                <a:latin typeface="+mj-lt"/>
                <a:cs typeface="Arial" panose="020B0604020202020204" pitchFamily="34" charset="0"/>
              </a:defRPr>
            </a:lvl1pPr>
          </a:lstStyle>
          <a:p>
            <a:r>
              <a:rPr lang="en-US"/>
              <a:t>Title</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33017" y="6451782"/>
            <a:ext cx="829370" cy="387746"/>
          </a:xfrm>
          <a:prstGeom prst="rect">
            <a:avLst/>
          </a:prstGeom>
        </p:spPr>
      </p:pic>
    </p:spTree>
    <p:extLst>
      <p:ext uri="{BB962C8B-B14F-4D97-AF65-F5344CB8AC3E}">
        <p14:creationId xmlns:p14="http://schemas.microsoft.com/office/powerpoint/2010/main" val="2437146408"/>
      </p:ext>
    </p:extLst>
  </p:cSld>
  <p:clrMapOvr>
    <a:masterClrMapping/>
  </p:clrMapOvr>
  <p:extLst>
    <p:ext uri="{DCECCB84-F9BA-43D5-87BE-67443E8EF086}">
      <p15:sldGuideLst xmlns:p15="http://schemas.microsoft.com/office/powerpoint/2012/main">
        <p15:guide id="1" orient="horz" pos="3770">
          <p15:clr>
            <a:srgbClr val="FBAE40"/>
          </p15:clr>
        </p15:guide>
        <p15:guide id="2" orient="horz" pos="840">
          <p15:clr>
            <a:srgbClr val="FBAE40"/>
          </p15:clr>
        </p15:guide>
        <p15:guide id="3" orient="horz" pos="288">
          <p15:clr>
            <a:srgbClr val="FBAE40"/>
          </p15:clr>
        </p15:guide>
        <p15:guide id="4" orient="horz" pos="2160">
          <p15:clr>
            <a:srgbClr val="FBAE40"/>
          </p15:clr>
        </p15:guide>
        <p15:guide id="5" pos="3840">
          <p15:clr>
            <a:srgbClr val="FBAE40"/>
          </p15:clr>
        </p15:guide>
        <p15:guide id="6" pos="7401">
          <p15:clr>
            <a:srgbClr val="FBAE40"/>
          </p15:clr>
        </p15:guide>
        <p15:guide id="7" pos="279">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3D6C08-2DF9-46D5-9F80-7B09D30117CF}" type="datetimeFigureOut">
              <a:rPr lang="en-US" smtClean="0"/>
              <a:t>8/20/2022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23265B-1BC1-4CDF-AA30-A81F37A90ED5}" type="slidenum">
              <a:rPr lang="en-US" smtClean="0"/>
              <a:t>‹#›</a:t>
            </a:fld>
            <a:endParaRPr lang="en-US"/>
          </a:p>
        </p:txBody>
      </p:sp>
    </p:spTree>
    <p:extLst>
      <p:ext uri="{BB962C8B-B14F-4D97-AF65-F5344CB8AC3E}">
        <p14:creationId xmlns:p14="http://schemas.microsoft.com/office/powerpoint/2010/main" val="37077496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D3D6C08-2DF9-46D5-9F80-7B09D30117CF}" type="datetimeFigureOut">
              <a:rPr lang="en-US" smtClean="0"/>
              <a:t>8/20/2022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23265B-1BC1-4CDF-AA30-A81F37A90ED5}" type="slidenum">
              <a:rPr lang="en-US" smtClean="0"/>
              <a:t>‹#›</a:t>
            </a:fld>
            <a:endParaRPr lang="en-US"/>
          </a:p>
        </p:txBody>
      </p:sp>
    </p:spTree>
    <p:extLst>
      <p:ext uri="{BB962C8B-B14F-4D97-AF65-F5344CB8AC3E}">
        <p14:creationId xmlns:p14="http://schemas.microsoft.com/office/powerpoint/2010/main" val="27795905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3D6C08-2DF9-46D5-9F80-7B09D30117CF}" type="datetimeFigureOut">
              <a:rPr lang="en-US" smtClean="0"/>
              <a:t>8/20/2022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23265B-1BC1-4CDF-AA30-A81F37A90ED5}" type="slidenum">
              <a:rPr lang="en-US" smtClean="0"/>
              <a:t>‹#›</a:t>
            </a:fld>
            <a:endParaRPr lang="en-US"/>
          </a:p>
        </p:txBody>
      </p:sp>
    </p:spTree>
    <p:extLst>
      <p:ext uri="{BB962C8B-B14F-4D97-AF65-F5344CB8AC3E}">
        <p14:creationId xmlns:p14="http://schemas.microsoft.com/office/powerpoint/2010/main" val="20994778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D3D6C08-2DF9-46D5-9F80-7B09D30117CF}" type="datetimeFigureOut">
              <a:rPr lang="en-US" smtClean="0"/>
              <a:t>8/20/2022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23265B-1BC1-4CDF-AA30-A81F37A90ED5}" type="slidenum">
              <a:rPr lang="en-US" smtClean="0"/>
              <a:t>‹#›</a:t>
            </a:fld>
            <a:endParaRPr lang="en-US"/>
          </a:p>
        </p:txBody>
      </p:sp>
    </p:spTree>
    <p:extLst>
      <p:ext uri="{BB962C8B-B14F-4D97-AF65-F5344CB8AC3E}">
        <p14:creationId xmlns:p14="http://schemas.microsoft.com/office/powerpoint/2010/main" val="12011230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D3D6C08-2DF9-46D5-9F80-7B09D30117CF}" type="datetimeFigureOut">
              <a:rPr lang="en-US" smtClean="0"/>
              <a:t>8/20/2022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23265B-1BC1-4CDF-AA30-A81F37A90ED5}" type="slidenum">
              <a:rPr lang="en-US" smtClean="0"/>
              <a:t>‹#›</a:t>
            </a:fld>
            <a:endParaRPr lang="en-US"/>
          </a:p>
        </p:txBody>
      </p:sp>
    </p:spTree>
    <p:extLst>
      <p:ext uri="{BB962C8B-B14F-4D97-AF65-F5344CB8AC3E}">
        <p14:creationId xmlns:p14="http://schemas.microsoft.com/office/powerpoint/2010/main" val="21479499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3D6C08-2DF9-46D5-9F80-7B09D30117CF}" type="datetimeFigureOut">
              <a:rPr lang="en-US" smtClean="0"/>
              <a:t>8/20/2022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23265B-1BC1-4CDF-AA30-A81F37A90ED5}" type="slidenum">
              <a:rPr lang="en-US" smtClean="0"/>
              <a:t>‹#›</a:t>
            </a:fld>
            <a:endParaRPr lang="en-US"/>
          </a:p>
        </p:txBody>
      </p:sp>
    </p:spTree>
    <p:extLst>
      <p:ext uri="{BB962C8B-B14F-4D97-AF65-F5344CB8AC3E}">
        <p14:creationId xmlns:p14="http://schemas.microsoft.com/office/powerpoint/2010/main" val="10434947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3D6C08-2DF9-46D5-9F80-7B09D30117CF}" type="datetimeFigureOut">
              <a:rPr lang="en-US" smtClean="0"/>
              <a:t>8/20/2022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23265B-1BC1-4CDF-AA30-A81F37A90ED5}" type="slidenum">
              <a:rPr lang="en-US" smtClean="0"/>
              <a:t>‹#›</a:t>
            </a:fld>
            <a:endParaRPr lang="en-US"/>
          </a:p>
        </p:txBody>
      </p:sp>
    </p:spTree>
    <p:extLst>
      <p:ext uri="{BB962C8B-B14F-4D97-AF65-F5344CB8AC3E}">
        <p14:creationId xmlns:p14="http://schemas.microsoft.com/office/powerpoint/2010/main" val="3269533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Slide">
    <p:bg>
      <p:bgPr>
        <a:solidFill>
          <a:srgbClr val="132E5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2"/>
            <a:ext cx="9144000" cy="4634003"/>
          </a:xfrm>
        </p:spPr>
        <p:txBody>
          <a:bodyPr anchor="ctr">
            <a:normAutofit/>
          </a:bodyPr>
          <a:lstStyle>
            <a:lvl1pPr algn="ctr">
              <a:defRPr sz="3600" b="1">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D0E2B317-E830-40E3-A4E6-8719A446B16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2780" r="-211" b="49783"/>
          <a:stretch/>
        </p:blipFill>
        <p:spPr>
          <a:xfrm>
            <a:off x="1129" y="5449565"/>
            <a:ext cx="2457680" cy="1414551"/>
          </a:xfrm>
          <a:prstGeom prst="rect">
            <a:avLst/>
          </a:prstGeom>
        </p:spPr>
      </p:pic>
      <p:pic>
        <p:nvPicPr>
          <p:cNvPr id="4" name="Picture 3">
            <a:extLst>
              <a:ext uri="{FF2B5EF4-FFF2-40B4-BE49-F238E27FC236}">
                <a16:creationId xmlns:a16="http://schemas.microsoft.com/office/drawing/2014/main" id="{EBDCE6CA-2FB9-417A-8D8A-BA07078C92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24474"/>
          <a:stretch/>
        </p:blipFill>
        <p:spPr>
          <a:xfrm>
            <a:off x="10671525" y="636056"/>
            <a:ext cx="1519346" cy="1093602"/>
          </a:xfrm>
          <a:prstGeom prst="rect">
            <a:avLst/>
          </a:prstGeom>
        </p:spPr>
      </p:pic>
      <p:pic>
        <p:nvPicPr>
          <p:cNvPr id="5" name="Picture 4">
            <a:extLst>
              <a:ext uri="{FF2B5EF4-FFF2-40B4-BE49-F238E27FC236}">
                <a16:creationId xmlns:a16="http://schemas.microsoft.com/office/drawing/2014/main" id="{05CD1E78-61B1-405C-86EB-DCFCA9ED7AE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6062"/>
          <a:stretch/>
        </p:blipFill>
        <p:spPr>
          <a:xfrm>
            <a:off x="9537044" y="0"/>
            <a:ext cx="2011668" cy="808588"/>
          </a:xfrm>
          <a:prstGeom prst="rect">
            <a:avLst/>
          </a:prstGeom>
        </p:spPr>
      </p:pic>
      <p:pic>
        <p:nvPicPr>
          <p:cNvPr id="6" name="Picture 5">
            <a:extLst>
              <a:ext uri="{FF2B5EF4-FFF2-40B4-BE49-F238E27FC236}">
                <a16:creationId xmlns:a16="http://schemas.microsoft.com/office/drawing/2014/main" id="{71DB99BE-3CF7-408B-96E7-72CBD74CA9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59857" y="1110642"/>
            <a:ext cx="2011668" cy="1093602"/>
          </a:xfrm>
          <a:prstGeom prst="rect">
            <a:avLst/>
          </a:prstGeom>
        </p:spPr>
      </p:pic>
    </p:spTree>
    <p:extLst>
      <p:ext uri="{BB962C8B-B14F-4D97-AF65-F5344CB8AC3E}">
        <p14:creationId xmlns:p14="http://schemas.microsoft.com/office/powerpoint/2010/main" val="28000619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Mai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C7C4F-5DBC-4E76-B752-AF6149E27471}"/>
              </a:ext>
            </a:extLst>
          </p:cNvPr>
          <p:cNvSpPr>
            <a:spLocks noGrp="1"/>
          </p:cNvSpPr>
          <p:nvPr>
            <p:ph type="title"/>
          </p:nvPr>
        </p:nvSpPr>
        <p:spPr>
          <a:xfrm>
            <a:off x="0" y="591268"/>
            <a:ext cx="5835192" cy="424732"/>
          </a:xfrm>
          <a:noFill/>
          <a:ln>
            <a:noFill/>
          </a:ln>
        </p:spPr>
        <p:txBody>
          <a:bodyPr wrap="square">
            <a:spAutoFit/>
          </a:bodyPr>
          <a:lstStyle>
            <a:lvl1pPr>
              <a:defRPr sz="2400" b="0">
                <a:solidFill>
                  <a:schemeClr val="bg1"/>
                </a:solidFill>
                <a:latin typeface="Arial" panose="020B0604020202020204" pitchFamily="34" charset="0"/>
                <a:cs typeface="Arial" panose="020B0604020202020204" pitchFamily="34" charset="0"/>
              </a:defRPr>
            </a:lvl1pPr>
          </a:lstStyle>
          <a:p>
            <a:endParaRPr lang="en-US"/>
          </a:p>
        </p:txBody>
      </p:sp>
      <p:sp>
        <p:nvSpPr>
          <p:cNvPr id="8" name="Rectangle 7">
            <a:extLst>
              <a:ext uri="{FF2B5EF4-FFF2-40B4-BE49-F238E27FC236}">
                <a16:creationId xmlns:a16="http://schemas.microsoft.com/office/drawing/2014/main" id="{6CB5093D-3654-4FD3-BD80-DA307EFAF909}"/>
              </a:ext>
            </a:extLst>
          </p:cNvPr>
          <p:cNvSpPr/>
          <p:nvPr/>
        </p:nvSpPr>
        <p:spPr>
          <a:xfrm>
            <a:off x="0" y="462794"/>
            <a:ext cx="5835192" cy="766617"/>
          </a:xfrm>
          <a:prstGeom prst="rect">
            <a:avLst/>
          </a:prstGeom>
          <a:solidFill>
            <a:srgbClr val="132E57"/>
          </a:solidFill>
          <a:ln>
            <a:solidFill>
              <a:srgbClr val="101E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endParaRPr lang="en-ID" sz="2400" b="1">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3D6CFCE5-0B29-4568-AA93-9469B20F3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95204" y="6340474"/>
            <a:ext cx="640061" cy="457633"/>
          </a:xfrm>
          <a:prstGeom prst="rect">
            <a:avLst/>
          </a:prstGeom>
        </p:spPr>
      </p:pic>
      <p:pic>
        <p:nvPicPr>
          <p:cNvPr id="5" name="Picture 3">
            <a:extLst>
              <a:ext uri="{FF2B5EF4-FFF2-40B4-BE49-F238E27FC236}">
                <a16:creationId xmlns:a16="http://schemas.microsoft.com/office/drawing/2014/main" id="{3131A9C4-1AAE-4D9C-B32E-475A9142846B}"/>
              </a:ext>
            </a:extLst>
          </p:cNvPr>
          <p:cNvPicPr>
            <a:picLocks noChangeAspect="1"/>
          </p:cNvPicPr>
          <p:nvPr/>
        </p:nvPicPr>
        <p:blipFill>
          <a:blip r:embed="rId3"/>
          <a:stretch>
            <a:fillRect/>
          </a:stretch>
        </p:blipFill>
        <p:spPr>
          <a:xfrm flipV="1">
            <a:off x="10855143" y="6407744"/>
            <a:ext cx="640061" cy="390363"/>
          </a:xfrm>
          <a:prstGeom prst="rect">
            <a:avLst/>
          </a:prstGeom>
        </p:spPr>
      </p:pic>
    </p:spTree>
    <p:extLst>
      <p:ext uri="{BB962C8B-B14F-4D97-AF65-F5344CB8AC3E}">
        <p14:creationId xmlns:p14="http://schemas.microsoft.com/office/powerpoint/2010/main" val="3250425797"/>
      </p:ext>
    </p:extLst>
  </p:cSld>
  <p:clrMapOvr>
    <a:masterClrMapping/>
  </p:clrMapOvr>
  <p:extLst>
    <p:ext uri="{DCECCB84-F9BA-43D5-87BE-67443E8EF086}">
      <p15:sldGuideLst xmlns:p15="http://schemas.microsoft.com/office/powerpoint/2012/main">
        <p15:guide id="1" orient="horz" pos="3770">
          <p15:clr>
            <a:srgbClr val="FBAE40"/>
          </p15:clr>
        </p15:guide>
        <p15:guide id="2" orient="horz" pos="840">
          <p15:clr>
            <a:srgbClr val="FBAE40"/>
          </p15:clr>
        </p15:guide>
        <p15:guide id="3" orient="horz" pos="288">
          <p15:clr>
            <a:srgbClr val="FBAE40"/>
          </p15:clr>
        </p15:guide>
        <p15:guide id="4" orient="horz" pos="2160">
          <p15:clr>
            <a:srgbClr val="FBAE40"/>
          </p15:clr>
        </p15:guide>
        <p15:guide id="5" pos="3840">
          <p15:clr>
            <a:srgbClr val="FBAE40"/>
          </p15:clr>
        </p15:guide>
        <p15:guide id="6" pos="7401">
          <p15:clr>
            <a:srgbClr val="FBAE40"/>
          </p15:clr>
        </p15:guide>
        <p15:guide id="7" pos="27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132E5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2"/>
            <a:ext cx="9144000" cy="4634003"/>
          </a:xfrm>
        </p:spPr>
        <p:txBody>
          <a:bodyPr anchor="ctr">
            <a:normAutofit/>
          </a:bodyPr>
          <a:lstStyle>
            <a:lvl1pPr algn="ctr">
              <a:defRPr sz="3600" b="1">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D0E2B317-E830-40E3-A4E6-8719A446B16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2780" r="-211" b="49783"/>
          <a:stretch/>
        </p:blipFill>
        <p:spPr>
          <a:xfrm>
            <a:off x="1129" y="5449565"/>
            <a:ext cx="2457680" cy="1414551"/>
          </a:xfrm>
          <a:prstGeom prst="rect">
            <a:avLst/>
          </a:prstGeom>
        </p:spPr>
      </p:pic>
      <p:pic>
        <p:nvPicPr>
          <p:cNvPr id="4" name="Picture 3">
            <a:extLst>
              <a:ext uri="{FF2B5EF4-FFF2-40B4-BE49-F238E27FC236}">
                <a16:creationId xmlns:a16="http://schemas.microsoft.com/office/drawing/2014/main" id="{EBDCE6CA-2FB9-417A-8D8A-BA07078C925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24474"/>
          <a:stretch/>
        </p:blipFill>
        <p:spPr>
          <a:xfrm>
            <a:off x="10671525" y="636056"/>
            <a:ext cx="1519346" cy="1093602"/>
          </a:xfrm>
          <a:prstGeom prst="rect">
            <a:avLst/>
          </a:prstGeom>
        </p:spPr>
      </p:pic>
      <p:pic>
        <p:nvPicPr>
          <p:cNvPr id="5" name="Picture 4">
            <a:extLst>
              <a:ext uri="{FF2B5EF4-FFF2-40B4-BE49-F238E27FC236}">
                <a16:creationId xmlns:a16="http://schemas.microsoft.com/office/drawing/2014/main" id="{05CD1E78-61B1-405C-86EB-DCFCA9ED7AEA}"/>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26062"/>
          <a:stretch/>
        </p:blipFill>
        <p:spPr>
          <a:xfrm>
            <a:off x="9537044" y="0"/>
            <a:ext cx="2011668" cy="808588"/>
          </a:xfrm>
          <a:prstGeom prst="rect">
            <a:avLst/>
          </a:prstGeom>
        </p:spPr>
      </p:pic>
      <p:pic>
        <p:nvPicPr>
          <p:cNvPr id="6" name="Picture 5">
            <a:extLst>
              <a:ext uri="{FF2B5EF4-FFF2-40B4-BE49-F238E27FC236}">
                <a16:creationId xmlns:a16="http://schemas.microsoft.com/office/drawing/2014/main" id="{71DB99BE-3CF7-408B-96E7-72CBD74CA9A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659857" y="1110642"/>
            <a:ext cx="2011668" cy="1093602"/>
          </a:xfrm>
          <a:prstGeom prst="rect">
            <a:avLst/>
          </a:prstGeom>
        </p:spPr>
      </p:pic>
    </p:spTree>
    <p:extLst>
      <p:ext uri="{BB962C8B-B14F-4D97-AF65-F5344CB8AC3E}">
        <p14:creationId xmlns:p14="http://schemas.microsoft.com/office/powerpoint/2010/main" val="12297727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i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C7C4F-5DBC-4E76-B752-AF6149E27471}"/>
              </a:ext>
            </a:extLst>
          </p:cNvPr>
          <p:cNvSpPr>
            <a:spLocks noGrp="1"/>
          </p:cNvSpPr>
          <p:nvPr>
            <p:ph type="title"/>
          </p:nvPr>
        </p:nvSpPr>
        <p:spPr>
          <a:xfrm>
            <a:off x="451285" y="581143"/>
            <a:ext cx="10515600" cy="424732"/>
          </a:xfrm>
          <a:ln>
            <a:noFill/>
          </a:ln>
        </p:spPr>
        <p:txBody>
          <a:bodyPr>
            <a:spAutoFit/>
          </a:bodyPr>
          <a:lstStyle>
            <a:lvl1pPr>
              <a:defRPr sz="2400" b="0">
                <a:latin typeface="Arial" panose="020B0604020202020204" pitchFamily="34" charset="0"/>
                <a:cs typeface="Arial" panose="020B0604020202020204" pitchFamily="34" charset="0"/>
              </a:defRPr>
            </a:lvl1pPr>
          </a:lstStyle>
          <a:p>
            <a:endParaRPr lang="en-US"/>
          </a:p>
        </p:txBody>
      </p:sp>
      <p:cxnSp>
        <p:nvCxnSpPr>
          <p:cNvPr id="7" name="Straight Connector 6">
            <a:extLst>
              <a:ext uri="{FF2B5EF4-FFF2-40B4-BE49-F238E27FC236}">
                <a16:creationId xmlns:a16="http://schemas.microsoft.com/office/drawing/2014/main" id="{072492FA-3111-444B-A3F7-5DB7E91D0919}"/>
              </a:ext>
            </a:extLst>
          </p:cNvPr>
          <p:cNvCxnSpPr>
            <a:cxnSpLocks/>
          </p:cNvCxnSpPr>
          <p:nvPr userDrawn="1"/>
        </p:nvCxnSpPr>
        <p:spPr>
          <a:xfrm>
            <a:off x="0" y="1016000"/>
            <a:ext cx="1440000" cy="0"/>
          </a:xfrm>
          <a:prstGeom prst="line">
            <a:avLst/>
          </a:prstGeom>
          <a:ln w="25400">
            <a:solidFill>
              <a:srgbClr val="921229"/>
            </a:solidFill>
          </a:ln>
        </p:spPr>
        <p:style>
          <a:lnRef idx="1">
            <a:schemeClr val="accent1"/>
          </a:lnRef>
          <a:fillRef idx="0">
            <a:schemeClr val="accent1"/>
          </a:fillRef>
          <a:effectRef idx="0">
            <a:schemeClr val="accent1"/>
          </a:effectRef>
          <a:fontRef idx="minor">
            <a:schemeClr val="tx1"/>
          </a:fontRef>
        </p:style>
      </p:cxnSp>
      <p:pic>
        <p:nvPicPr>
          <p:cNvPr id="5" name="Picture 4" descr="Logo&#10;&#10;Description automatically generated">
            <a:extLst>
              <a:ext uri="{FF2B5EF4-FFF2-40B4-BE49-F238E27FC236}">
                <a16:creationId xmlns:a16="http://schemas.microsoft.com/office/drawing/2014/main" id="{A2B5BC3B-7ADA-48F8-B8D5-F45B825916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66885" y="6286999"/>
            <a:ext cx="681091" cy="681091"/>
          </a:xfrm>
          <a:prstGeom prst="rect">
            <a:avLst/>
          </a:prstGeom>
        </p:spPr>
      </p:pic>
      <p:sp>
        <p:nvSpPr>
          <p:cNvPr id="6" name="TextBox 5">
            <a:extLst>
              <a:ext uri="{FF2B5EF4-FFF2-40B4-BE49-F238E27FC236}">
                <a16:creationId xmlns:a16="http://schemas.microsoft.com/office/drawing/2014/main" id="{F5F85085-D60D-4268-853B-86A8D849F833}"/>
              </a:ext>
            </a:extLst>
          </p:cNvPr>
          <p:cNvSpPr txBox="1"/>
          <p:nvPr userDrawn="1"/>
        </p:nvSpPr>
        <p:spPr>
          <a:xfrm>
            <a:off x="11490379" y="6392692"/>
            <a:ext cx="612668" cy="307777"/>
          </a:xfrm>
          <a:prstGeom prst="rect">
            <a:avLst/>
          </a:prstGeom>
          <a:noFill/>
        </p:spPr>
        <p:txBody>
          <a:bodyPr wrap="square" rtlCol="0">
            <a:spAutoFit/>
          </a:bodyPr>
          <a:lstStyle/>
          <a:p>
            <a:r>
              <a:rPr lang="en-US" sz="1400" b="1" err="1"/>
              <a:t>Aeris</a:t>
            </a:r>
            <a:endParaRPr lang="en-US" sz="1400" b="1"/>
          </a:p>
        </p:txBody>
      </p:sp>
    </p:spTree>
    <p:extLst>
      <p:ext uri="{BB962C8B-B14F-4D97-AF65-F5344CB8AC3E}">
        <p14:creationId xmlns:p14="http://schemas.microsoft.com/office/powerpoint/2010/main" val="2885817115"/>
      </p:ext>
    </p:extLst>
  </p:cSld>
  <p:clrMapOvr>
    <a:masterClrMapping/>
  </p:clrMapOvr>
  <p:extLst>
    <p:ext uri="{DCECCB84-F9BA-43D5-87BE-67443E8EF086}">
      <p15:sldGuideLst xmlns:p15="http://schemas.microsoft.com/office/powerpoint/2012/main">
        <p15:guide id="1" orient="horz" pos="3770">
          <p15:clr>
            <a:srgbClr val="FBAE40"/>
          </p15:clr>
        </p15:guide>
        <p15:guide id="2" orient="horz" pos="867">
          <p15:clr>
            <a:srgbClr val="FBAE40"/>
          </p15:clr>
        </p15:guide>
        <p15:guide id="3" orient="horz" pos="640">
          <p15:clr>
            <a:srgbClr val="FBAE40"/>
          </p15:clr>
        </p15:guide>
        <p15:guide id="4" orient="horz" pos="2160">
          <p15:clr>
            <a:srgbClr val="FBAE40"/>
          </p15:clr>
        </p15:guide>
        <p15:guide id="5" pos="3840">
          <p15:clr>
            <a:srgbClr val="FBAE40"/>
          </p15:clr>
        </p15:guide>
        <p15:guide id="6" pos="7401">
          <p15:clr>
            <a:srgbClr val="FBAE40"/>
          </p15:clr>
        </p15:guide>
        <p15:guide id="7" pos="27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Mai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C7C4F-5DBC-4E76-B752-AF6149E27471}"/>
              </a:ext>
            </a:extLst>
          </p:cNvPr>
          <p:cNvSpPr>
            <a:spLocks noGrp="1"/>
          </p:cNvSpPr>
          <p:nvPr>
            <p:ph type="title"/>
          </p:nvPr>
        </p:nvSpPr>
        <p:spPr>
          <a:xfrm>
            <a:off x="0" y="591268"/>
            <a:ext cx="5835192" cy="424732"/>
          </a:xfrm>
          <a:noFill/>
          <a:ln>
            <a:noFill/>
          </a:ln>
        </p:spPr>
        <p:txBody>
          <a:bodyPr wrap="square">
            <a:spAutoFit/>
          </a:bodyPr>
          <a:lstStyle>
            <a:lvl1pPr>
              <a:defRPr sz="2400" b="0">
                <a:solidFill>
                  <a:schemeClr val="bg1"/>
                </a:solidFill>
                <a:latin typeface="Arial" panose="020B0604020202020204" pitchFamily="34" charset="0"/>
                <a:cs typeface="Arial" panose="020B0604020202020204" pitchFamily="34" charset="0"/>
              </a:defRPr>
            </a:lvl1pPr>
          </a:lstStyle>
          <a:p>
            <a:endParaRPr lang="en-US"/>
          </a:p>
        </p:txBody>
      </p:sp>
      <p:sp>
        <p:nvSpPr>
          <p:cNvPr id="8" name="Rectangle 7">
            <a:extLst>
              <a:ext uri="{FF2B5EF4-FFF2-40B4-BE49-F238E27FC236}">
                <a16:creationId xmlns:a16="http://schemas.microsoft.com/office/drawing/2014/main" id="{6CB5093D-3654-4FD3-BD80-DA307EFAF909}"/>
              </a:ext>
            </a:extLst>
          </p:cNvPr>
          <p:cNvSpPr/>
          <p:nvPr userDrawn="1"/>
        </p:nvSpPr>
        <p:spPr>
          <a:xfrm>
            <a:off x="0" y="462794"/>
            <a:ext cx="5835192" cy="766617"/>
          </a:xfrm>
          <a:prstGeom prst="rect">
            <a:avLst/>
          </a:prstGeom>
          <a:solidFill>
            <a:srgbClr val="132E57"/>
          </a:solidFill>
          <a:ln>
            <a:solidFill>
              <a:srgbClr val="101E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endParaRPr lang="en-ID" sz="2400" b="1">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3D6CFCE5-0B29-4568-AA93-9469B20F394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95204" y="6340474"/>
            <a:ext cx="640061" cy="457633"/>
          </a:xfrm>
          <a:prstGeom prst="rect">
            <a:avLst/>
          </a:prstGeom>
        </p:spPr>
      </p:pic>
      <p:pic>
        <p:nvPicPr>
          <p:cNvPr id="5" name="Picture 3">
            <a:extLst>
              <a:ext uri="{FF2B5EF4-FFF2-40B4-BE49-F238E27FC236}">
                <a16:creationId xmlns:a16="http://schemas.microsoft.com/office/drawing/2014/main" id="{3131A9C4-1AAE-4D9C-B32E-475A9142846B}"/>
              </a:ext>
            </a:extLst>
          </p:cNvPr>
          <p:cNvPicPr>
            <a:picLocks noChangeAspect="1"/>
          </p:cNvPicPr>
          <p:nvPr userDrawn="1"/>
        </p:nvPicPr>
        <p:blipFill>
          <a:blip r:embed="rId3"/>
          <a:stretch>
            <a:fillRect/>
          </a:stretch>
        </p:blipFill>
        <p:spPr>
          <a:xfrm flipV="1">
            <a:off x="10855143" y="6407744"/>
            <a:ext cx="640061" cy="390363"/>
          </a:xfrm>
          <a:prstGeom prst="rect">
            <a:avLst/>
          </a:prstGeom>
        </p:spPr>
      </p:pic>
    </p:spTree>
    <p:extLst>
      <p:ext uri="{BB962C8B-B14F-4D97-AF65-F5344CB8AC3E}">
        <p14:creationId xmlns:p14="http://schemas.microsoft.com/office/powerpoint/2010/main" val="911000574"/>
      </p:ext>
    </p:extLst>
  </p:cSld>
  <p:clrMapOvr>
    <a:masterClrMapping/>
  </p:clrMapOvr>
  <p:extLst>
    <p:ext uri="{DCECCB84-F9BA-43D5-87BE-67443E8EF086}">
      <p15:sldGuideLst xmlns:p15="http://schemas.microsoft.com/office/powerpoint/2012/main">
        <p15:guide id="1" orient="horz" pos="3770">
          <p15:clr>
            <a:srgbClr val="FBAE40"/>
          </p15:clr>
        </p15:guide>
        <p15:guide id="2" orient="horz" pos="840" userDrawn="1">
          <p15:clr>
            <a:srgbClr val="FBAE40"/>
          </p15:clr>
        </p15:guide>
        <p15:guide id="3" orient="horz" pos="288" userDrawn="1">
          <p15:clr>
            <a:srgbClr val="FBAE40"/>
          </p15:clr>
        </p15:guide>
        <p15:guide id="4" orient="horz" pos="2160">
          <p15:clr>
            <a:srgbClr val="FBAE40"/>
          </p15:clr>
        </p15:guide>
        <p15:guide id="5" pos="3840">
          <p15:clr>
            <a:srgbClr val="FBAE40"/>
          </p15:clr>
        </p15:guide>
        <p15:guide id="6" pos="7401">
          <p15:clr>
            <a:srgbClr val="FBAE40"/>
          </p15:clr>
        </p15:guide>
        <p15:guide id="7" pos="27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132E5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2"/>
            <a:ext cx="9144000" cy="4634003"/>
          </a:xfrm>
        </p:spPr>
        <p:txBody>
          <a:bodyPr anchor="ctr">
            <a:normAutofit/>
          </a:bodyPr>
          <a:lstStyle>
            <a:lvl1pPr algn="ctr">
              <a:defRPr sz="3600" b="1">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D0E2B317-E830-40E3-A4E6-8719A446B16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2780" r="-211" b="49783"/>
          <a:stretch/>
        </p:blipFill>
        <p:spPr>
          <a:xfrm>
            <a:off x="1129" y="5449565"/>
            <a:ext cx="2457680" cy="1414551"/>
          </a:xfrm>
          <a:prstGeom prst="rect">
            <a:avLst/>
          </a:prstGeom>
        </p:spPr>
      </p:pic>
      <p:pic>
        <p:nvPicPr>
          <p:cNvPr id="4" name="Picture 3">
            <a:extLst>
              <a:ext uri="{FF2B5EF4-FFF2-40B4-BE49-F238E27FC236}">
                <a16:creationId xmlns:a16="http://schemas.microsoft.com/office/drawing/2014/main" id="{EBDCE6CA-2FB9-417A-8D8A-BA07078C925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24474"/>
          <a:stretch/>
        </p:blipFill>
        <p:spPr>
          <a:xfrm>
            <a:off x="10671525" y="636056"/>
            <a:ext cx="1519346" cy="1093602"/>
          </a:xfrm>
          <a:prstGeom prst="rect">
            <a:avLst/>
          </a:prstGeom>
        </p:spPr>
      </p:pic>
      <p:pic>
        <p:nvPicPr>
          <p:cNvPr id="5" name="Picture 4">
            <a:extLst>
              <a:ext uri="{FF2B5EF4-FFF2-40B4-BE49-F238E27FC236}">
                <a16:creationId xmlns:a16="http://schemas.microsoft.com/office/drawing/2014/main" id="{05CD1E78-61B1-405C-86EB-DCFCA9ED7AEA}"/>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26062"/>
          <a:stretch/>
        </p:blipFill>
        <p:spPr>
          <a:xfrm>
            <a:off x="9537044" y="0"/>
            <a:ext cx="2011668" cy="808588"/>
          </a:xfrm>
          <a:prstGeom prst="rect">
            <a:avLst/>
          </a:prstGeom>
        </p:spPr>
      </p:pic>
      <p:pic>
        <p:nvPicPr>
          <p:cNvPr id="6" name="Picture 5">
            <a:extLst>
              <a:ext uri="{FF2B5EF4-FFF2-40B4-BE49-F238E27FC236}">
                <a16:creationId xmlns:a16="http://schemas.microsoft.com/office/drawing/2014/main" id="{71DB99BE-3CF7-408B-96E7-72CBD74CA9A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659857" y="1110642"/>
            <a:ext cx="2011668" cy="1093602"/>
          </a:xfrm>
          <a:prstGeom prst="rect">
            <a:avLst/>
          </a:prstGeom>
        </p:spPr>
      </p:pic>
    </p:spTree>
    <p:extLst>
      <p:ext uri="{BB962C8B-B14F-4D97-AF65-F5344CB8AC3E}">
        <p14:creationId xmlns:p14="http://schemas.microsoft.com/office/powerpoint/2010/main" val="5141888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Mai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C7C4F-5DBC-4E76-B752-AF6149E27471}"/>
              </a:ext>
            </a:extLst>
          </p:cNvPr>
          <p:cNvSpPr>
            <a:spLocks noGrp="1"/>
          </p:cNvSpPr>
          <p:nvPr>
            <p:ph type="title"/>
          </p:nvPr>
        </p:nvSpPr>
        <p:spPr>
          <a:xfrm>
            <a:off x="451285" y="581143"/>
            <a:ext cx="10515600" cy="424732"/>
          </a:xfrm>
          <a:ln>
            <a:noFill/>
          </a:ln>
        </p:spPr>
        <p:txBody>
          <a:bodyPr>
            <a:spAutoFit/>
          </a:bodyPr>
          <a:lstStyle>
            <a:lvl1pPr>
              <a:defRPr sz="2400" b="0">
                <a:latin typeface="Arial" panose="020B0604020202020204" pitchFamily="34" charset="0"/>
                <a:cs typeface="Arial" panose="020B0604020202020204" pitchFamily="34" charset="0"/>
              </a:defRPr>
            </a:lvl1pPr>
          </a:lstStyle>
          <a:p>
            <a:endParaRPr lang="en-US"/>
          </a:p>
        </p:txBody>
      </p:sp>
      <p:cxnSp>
        <p:nvCxnSpPr>
          <p:cNvPr id="7" name="Straight Connector 6">
            <a:extLst>
              <a:ext uri="{FF2B5EF4-FFF2-40B4-BE49-F238E27FC236}">
                <a16:creationId xmlns:a16="http://schemas.microsoft.com/office/drawing/2014/main" id="{072492FA-3111-444B-A3F7-5DB7E91D0919}"/>
              </a:ext>
            </a:extLst>
          </p:cNvPr>
          <p:cNvCxnSpPr>
            <a:cxnSpLocks/>
          </p:cNvCxnSpPr>
          <p:nvPr userDrawn="1"/>
        </p:nvCxnSpPr>
        <p:spPr>
          <a:xfrm>
            <a:off x="0" y="1016000"/>
            <a:ext cx="1440000" cy="0"/>
          </a:xfrm>
          <a:prstGeom prst="line">
            <a:avLst/>
          </a:prstGeom>
          <a:ln w="25400">
            <a:solidFill>
              <a:srgbClr val="F28D1B"/>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99CE803-C3BD-45E1-8450-5FECBC8C3C51}"/>
              </a:ext>
            </a:extLst>
          </p:cNvPr>
          <p:cNvCxnSpPr>
            <a:cxnSpLocks/>
            <a:endCxn id="53" idx="6"/>
          </p:cNvCxnSpPr>
          <p:nvPr userDrawn="1"/>
        </p:nvCxnSpPr>
        <p:spPr>
          <a:xfrm>
            <a:off x="4171710" y="6211062"/>
            <a:ext cx="392293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8" name="Flowchart: Connector 47">
            <a:extLst>
              <a:ext uri="{FF2B5EF4-FFF2-40B4-BE49-F238E27FC236}">
                <a16:creationId xmlns:a16="http://schemas.microsoft.com/office/drawing/2014/main" id="{30638EF0-B2D3-4AE1-A8A1-55055284E329}"/>
              </a:ext>
            </a:extLst>
          </p:cNvPr>
          <p:cNvSpPr/>
          <p:nvPr userDrawn="1"/>
        </p:nvSpPr>
        <p:spPr>
          <a:xfrm>
            <a:off x="3988063" y="6085062"/>
            <a:ext cx="252000" cy="252000"/>
          </a:xfrm>
          <a:prstGeom prst="flowChartConnector">
            <a:avLst/>
          </a:prstGeom>
          <a:solidFill>
            <a:schemeClr val="bg1">
              <a:lumMod val="85000"/>
            </a:schemeClr>
          </a:solidFill>
          <a:ln w="12700">
            <a:solidFill>
              <a:srgbClr val="F28D1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1</a:t>
            </a:r>
          </a:p>
        </p:txBody>
      </p:sp>
      <p:sp>
        <p:nvSpPr>
          <p:cNvPr id="49" name="TextBox 48">
            <a:extLst>
              <a:ext uri="{FF2B5EF4-FFF2-40B4-BE49-F238E27FC236}">
                <a16:creationId xmlns:a16="http://schemas.microsoft.com/office/drawing/2014/main" id="{E618389E-86F8-488A-BB59-46C2A0234248}"/>
              </a:ext>
            </a:extLst>
          </p:cNvPr>
          <p:cNvSpPr txBox="1"/>
          <p:nvPr userDrawn="1"/>
        </p:nvSpPr>
        <p:spPr>
          <a:xfrm>
            <a:off x="3482801" y="6332256"/>
            <a:ext cx="1262524" cy="430887"/>
          </a:xfrm>
          <a:prstGeom prst="rect">
            <a:avLst/>
          </a:prstGeom>
          <a:noFill/>
        </p:spPr>
        <p:txBody>
          <a:bodyPr wrap="square" rtlCol="0">
            <a:spAutoFit/>
          </a:bodyPr>
          <a:lstStyle/>
          <a:p>
            <a:r>
              <a:rPr lang="en-US" sz="1100">
                <a:solidFill>
                  <a:schemeClr val="bg1">
                    <a:lumMod val="85000"/>
                  </a:schemeClr>
                </a:solidFill>
                <a:latin typeface="Arial" panose="020B0604020202020204" pitchFamily="34" charset="0"/>
                <a:cs typeface="Arial" panose="020B0604020202020204" pitchFamily="34" charset="0"/>
              </a:rPr>
              <a:t>Airport Strategic Planning</a:t>
            </a:r>
          </a:p>
        </p:txBody>
      </p:sp>
      <p:sp>
        <p:nvSpPr>
          <p:cNvPr id="50" name="TextBox 49">
            <a:extLst>
              <a:ext uri="{FF2B5EF4-FFF2-40B4-BE49-F238E27FC236}">
                <a16:creationId xmlns:a16="http://schemas.microsoft.com/office/drawing/2014/main" id="{41F05A50-06B3-454D-917F-B83BA377E19F}"/>
              </a:ext>
            </a:extLst>
          </p:cNvPr>
          <p:cNvSpPr txBox="1"/>
          <p:nvPr userDrawn="1"/>
        </p:nvSpPr>
        <p:spPr>
          <a:xfrm>
            <a:off x="6241613" y="6332256"/>
            <a:ext cx="929751" cy="430887"/>
          </a:xfrm>
          <a:prstGeom prst="rect">
            <a:avLst/>
          </a:prstGeom>
          <a:noFill/>
        </p:spPr>
        <p:txBody>
          <a:bodyPr wrap="square" rtlCol="0">
            <a:spAutoFit/>
          </a:bodyPr>
          <a:lstStyle/>
          <a:p>
            <a:r>
              <a:rPr lang="en-US" sz="1100" err="1">
                <a:solidFill>
                  <a:schemeClr val="bg1">
                    <a:lumMod val="85000"/>
                  </a:schemeClr>
                </a:solidFill>
                <a:latin typeface="Arial" panose="020B0604020202020204" pitchFamily="34" charset="0"/>
                <a:cs typeface="Arial" panose="020B0604020202020204" pitchFamily="34" charset="0"/>
              </a:rPr>
              <a:t>Geometri</a:t>
            </a:r>
            <a:r>
              <a:rPr lang="en-US" sz="1100">
                <a:solidFill>
                  <a:schemeClr val="bg1">
                    <a:lumMod val="85000"/>
                  </a:schemeClr>
                </a:solidFill>
                <a:latin typeface="Arial" panose="020B0604020202020204" pitchFamily="34" charset="0"/>
                <a:cs typeface="Arial" panose="020B0604020202020204" pitchFamily="34" charset="0"/>
              </a:rPr>
              <a:t> Sisi Udara</a:t>
            </a:r>
          </a:p>
        </p:txBody>
      </p:sp>
      <p:sp>
        <p:nvSpPr>
          <p:cNvPr id="51" name="Flowchart: Connector 50">
            <a:extLst>
              <a:ext uri="{FF2B5EF4-FFF2-40B4-BE49-F238E27FC236}">
                <a16:creationId xmlns:a16="http://schemas.microsoft.com/office/drawing/2014/main" id="{64BC3FDF-9979-4981-BF0B-CC1D72C20158}"/>
              </a:ext>
            </a:extLst>
          </p:cNvPr>
          <p:cNvSpPr/>
          <p:nvPr userDrawn="1"/>
        </p:nvSpPr>
        <p:spPr>
          <a:xfrm>
            <a:off x="6557785" y="6085062"/>
            <a:ext cx="252000" cy="252000"/>
          </a:xfrm>
          <a:prstGeom prst="flowChartConnector">
            <a:avLst/>
          </a:prstGeom>
          <a:solidFill>
            <a:schemeClr val="bg1">
              <a:lumMod val="85000"/>
            </a:schemeClr>
          </a:solidFill>
          <a:ln>
            <a:solidFill>
              <a:srgbClr val="F28D1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3</a:t>
            </a:r>
          </a:p>
        </p:txBody>
      </p:sp>
      <p:sp>
        <p:nvSpPr>
          <p:cNvPr id="52" name="TextBox 51">
            <a:extLst>
              <a:ext uri="{FF2B5EF4-FFF2-40B4-BE49-F238E27FC236}">
                <a16:creationId xmlns:a16="http://schemas.microsoft.com/office/drawing/2014/main" id="{C496A987-9E09-4060-ADD5-8E3E9305E4CA}"/>
              </a:ext>
            </a:extLst>
          </p:cNvPr>
          <p:cNvSpPr txBox="1"/>
          <p:nvPr userDrawn="1"/>
        </p:nvSpPr>
        <p:spPr>
          <a:xfrm>
            <a:off x="7296348" y="6332256"/>
            <a:ext cx="1344594" cy="261610"/>
          </a:xfrm>
          <a:prstGeom prst="rect">
            <a:avLst/>
          </a:prstGeom>
          <a:noFill/>
        </p:spPr>
        <p:txBody>
          <a:bodyPr wrap="square" rtlCol="0">
            <a:spAutoFit/>
          </a:bodyPr>
          <a:lstStyle/>
          <a:p>
            <a:r>
              <a:rPr lang="en-US" sz="1100">
                <a:solidFill>
                  <a:schemeClr val="bg1">
                    <a:lumMod val="85000"/>
                  </a:schemeClr>
                </a:solidFill>
                <a:latin typeface="Arial" panose="020B0604020202020204" pitchFamily="34" charset="0"/>
                <a:cs typeface="Arial" panose="020B0604020202020204" pitchFamily="34" charset="0"/>
              </a:rPr>
              <a:t>Safety Facilities</a:t>
            </a:r>
          </a:p>
        </p:txBody>
      </p:sp>
      <p:sp>
        <p:nvSpPr>
          <p:cNvPr id="53" name="Flowchart: Connector 52">
            <a:extLst>
              <a:ext uri="{FF2B5EF4-FFF2-40B4-BE49-F238E27FC236}">
                <a16:creationId xmlns:a16="http://schemas.microsoft.com/office/drawing/2014/main" id="{1203E255-EB54-4E3E-AE52-98E5D77D5C41}"/>
              </a:ext>
            </a:extLst>
          </p:cNvPr>
          <p:cNvSpPr/>
          <p:nvPr userDrawn="1"/>
        </p:nvSpPr>
        <p:spPr>
          <a:xfrm>
            <a:off x="7842645" y="6085062"/>
            <a:ext cx="252000" cy="252000"/>
          </a:xfrm>
          <a:prstGeom prst="flowChartConnector">
            <a:avLst/>
          </a:prstGeom>
          <a:solidFill>
            <a:schemeClr val="bg1">
              <a:lumMod val="85000"/>
            </a:schemeClr>
          </a:solidFill>
          <a:ln>
            <a:solidFill>
              <a:srgbClr val="F28D1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4</a:t>
            </a:r>
          </a:p>
        </p:txBody>
      </p:sp>
      <p:sp>
        <p:nvSpPr>
          <p:cNvPr id="56" name="Flowchart: Connector 55">
            <a:extLst>
              <a:ext uri="{FF2B5EF4-FFF2-40B4-BE49-F238E27FC236}">
                <a16:creationId xmlns:a16="http://schemas.microsoft.com/office/drawing/2014/main" id="{703DB630-788E-4A84-9ED7-EC845F55D608}"/>
              </a:ext>
            </a:extLst>
          </p:cNvPr>
          <p:cNvSpPr/>
          <p:nvPr userDrawn="1"/>
        </p:nvSpPr>
        <p:spPr>
          <a:xfrm>
            <a:off x="5272924" y="6085062"/>
            <a:ext cx="252000" cy="252000"/>
          </a:xfrm>
          <a:prstGeom prst="flowChartConnector">
            <a:avLst/>
          </a:prstGeom>
          <a:solidFill>
            <a:schemeClr val="bg1">
              <a:lumMod val="85000"/>
            </a:schemeClr>
          </a:solidFill>
          <a:ln>
            <a:solidFill>
              <a:srgbClr val="F28D1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2</a:t>
            </a:r>
          </a:p>
        </p:txBody>
      </p:sp>
      <p:sp>
        <p:nvSpPr>
          <p:cNvPr id="57" name="TextBox 56">
            <a:extLst>
              <a:ext uri="{FF2B5EF4-FFF2-40B4-BE49-F238E27FC236}">
                <a16:creationId xmlns:a16="http://schemas.microsoft.com/office/drawing/2014/main" id="{A66D6CE5-9187-47FA-840D-9629B793A2F9}"/>
              </a:ext>
            </a:extLst>
          </p:cNvPr>
          <p:cNvSpPr txBox="1"/>
          <p:nvPr userDrawn="1"/>
        </p:nvSpPr>
        <p:spPr>
          <a:xfrm>
            <a:off x="4789613" y="6332256"/>
            <a:ext cx="1160776" cy="430887"/>
          </a:xfrm>
          <a:prstGeom prst="rect">
            <a:avLst/>
          </a:prstGeom>
          <a:noFill/>
        </p:spPr>
        <p:txBody>
          <a:bodyPr wrap="square" rtlCol="0">
            <a:spAutoFit/>
          </a:bodyPr>
          <a:lstStyle/>
          <a:p>
            <a:r>
              <a:rPr lang="en-US" sz="1100">
                <a:solidFill>
                  <a:schemeClr val="bg1">
                    <a:lumMod val="85000"/>
                  </a:schemeClr>
                </a:solidFill>
                <a:latin typeface="Arial" panose="020B0604020202020204" pitchFamily="34" charset="0"/>
                <a:cs typeface="Arial" panose="020B0604020202020204" pitchFamily="34" charset="0"/>
              </a:rPr>
              <a:t>Privatization &amp; Deregulation</a:t>
            </a:r>
          </a:p>
        </p:txBody>
      </p:sp>
    </p:spTree>
    <p:extLst>
      <p:ext uri="{BB962C8B-B14F-4D97-AF65-F5344CB8AC3E}">
        <p14:creationId xmlns:p14="http://schemas.microsoft.com/office/powerpoint/2010/main" val="4007097686"/>
      </p:ext>
    </p:extLst>
  </p:cSld>
  <p:clrMapOvr>
    <a:masterClrMapping/>
  </p:clrMapOvr>
  <p:extLst>
    <p:ext uri="{DCECCB84-F9BA-43D5-87BE-67443E8EF086}">
      <p15:sldGuideLst xmlns:p15="http://schemas.microsoft.com/office/powerpoint/2012/main">
        <p15:guide id="1" orient="horz" pos="3770">
          <p15:clr>
            <a:srgbClr val="FBAE40"/>
          </p15:clr>
        </p15:guide>
        <p15:guide id="2" orient="horz" pos="867">
          <p15:clr>
            <a:srgbClr val="FBAE40"/>
          </p15:clr>
        </p15:guide>
        <p15:guide id="3" orient="horz" pos="640">
          <p15:clr>
            <a:srgbClr val="FBAE40"/>
          </p15:clr>
        </p15:guide>
        <p15:guide id="4" orient="horz" pos="2160">
          <p15:clr>
            <a:srgbClr val="FBAE40"/>
          </p15:clr>
        </p15:guide>
        <p15:guide id="5" pos="3840">
          <p15:clr>
            <a:srgbClr val="FBAE40"/>
          </p15:clr>
        </p15:guide>
        <p15:guide id="6" pos="7401">
          <p15:clr>
            <a:srgbClr val="FBAE40"/>
          </p15:clr>
        </p15:guide>
        <p15:guide id="7" pos="279">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cap="none" spc="0" baseline="0">
                <a:solidFill>
                  <a:schemeClr val="tx1">
                    <a:tint val="75000"/>
                  </a:schemeClr>
                </a:solidFill>
                <a:latin typeface="+mn-lt"/>
              </a:defRPr>
            </a:lvl1pPr>
          </a:lstStyle>
          <a:p>
            <a:fld id="{82EDB8D0-98ED-4B86-9D5F-E61ADC70144D}" type="datetimeFigureOut">
              <a:rPr lang="en-US" smtClean="0"/>
              <a:pPr/>
              <a:t>8/20/2022</a:t>
            </a:fld>
            <a:endParaRPr lang="en-US"/>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2586076782"/>
      </p:ext>
    </p:extLst>
  </p:cSld>
  <p:clrMap bg1="lt1" tx1="dk1" bg2="lt2" tx2="dk2" accent1="accent1" accent2="accent2" accent3="accent3" accent4="accent4" accent5="accent5" accent6="accent6" hlink="hlink" folHlink="folHlink"/>
  <p:sldLayoutIdLst>
    <p:sldLayoutId id="2147483767" r:id="rId1"/>
    <p:sldLayoutId id="2147483768" r:id="rId2"/>
  </p:sldLayoutIdLs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cap="none" spc="0" baseline="0">
                <a:solidFill>
                  <a:schemeClr val="tx1">
                    <a:tint val="75000"/>
                  </a:schemeClr>
                </a:solidFill>
                <a:latin typeface="+mn-lt"/>
              </a:defRPr>
            </a:lvl1pPr>
          </a:lstStyle>
          <a:p>
            <a:fld id="{82EDB8D0-98ED-4B86-9D5F-E61ADC70144D}" type="datetimeFigureOut">
              <a:rPr lang="en-US" smtClean="0"/>
              <a:pPr/>
              <a:t>8/20/2022</a:t>
            </a:fld>
            <a:endParaRPr lang="en-US"/>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4254364581"/>
      </p:ext>
    </p:extLst>
  </p:cSld>
  <p:clrMap bg1="lt1" tx1="dk1" bg2="lt2" tx2="dk2" accent1="accent1" accent2="accent2" accent3="accent3" accent4="accent4" accent5="accent5" accent6="accent6" hlink="hlink" folHlink="folHlink"/>
  <p:sldLayoutIdLst>
    <p:sldLayoutId id="2147483661" r:id="rId1"/>
    <p:sldLayoutId id="2147483765" r:id="rId2"/>
    <p:sldLayoutId id="2147483849" r:id="rId3"/>
    <p:sldLayoutId id="2147483783" r:id="rId4"/>
    <p:sldLayoutId id="2147483851" r:id="rId5"/>
    <p:sldLayoutId id="2147483754" r:id="rId6"/>
    <p:sldLayoutId id="2147483753" r:id="rId7"/>
    <p:sldLayoutId id="2147483756" r:id="rId8"/>
    <p:sldLayoutId id="2147483757" r:id="rId9"/>
    <p:sldLayoutId id="2147483760" r:id="rId10"/>
    <p:sldLayoutId id="2147483762" r:id="rId11"/>
    <p:sldLayoutId id="2147483852" r:id="rId12"/>
    <p:sldLayoutId id="2147483853" r:id="rId13"/>
  </p:sldLayoutIdLs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8/20/2022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878939231"/>
      </p:ext>
    </p:extLst>
  </p:cSld>
  <p:clrMap bg1="dk1" tx1="lt1" bg2="dk2" tx2="lt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gif"/></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5.png"/><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39.png"/><Relationship Id="rId10" Type="http://schemas.openxmlformats.org/officeDocument/2006/relationships/image" Target="../media/image41.png"/><Relationship Id="rId4" Type="http://schemas.microsoft.com/office/2007/relationships/hdphoto" Target="../media/hdphoto4.wdp"/><Relationship Id="rId9" Type="http://schemas.openxmlformats.org/officeDocument/2006/relationships/image" Target="../media/image18.png"/></Relationships>
</file>

<file path=ppt/slides/_rels/slide2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43.png"/><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32E57"/>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345F82-9E50-4CCF-A3B7-529ABCBDA8DA}"/>
              </a:ext>
            </a:extLst>
          </p:cNvPr>
          <p:cNvSpPr/>
          <p:nvPr/>
        </p:nvSpPr>
        <p:spPr>
          <a:xfrm>
            <a:off x="3614" y="7241"/>
            <a:ext cx="12199225" cy="6858000"/>
          </a:xfrm>
          <a:prstGeom prst="rect">
            <a:avLst/>
          </a:prstGeom>
          <a:blipFill dpi="0" rotWithShape="1">
            <a:blip r:embed="rId3">
              <a:alphaModFix amt="48000"/>
              <a:duotone>
                <a:prstClr val="black"/>
                <a:srgbClr val="D9C3A5">
                  <a:tint val="50000"/>
                  <a:satMod val="180000"/>
                </a:srgbClr>
              </a:duotone>
              <a:extLst>
                <a:ext uri="{BEBA8EAE-BF5A-486C-A8C5-ECC9F3942E4B}">
                  <a14:imgProps xmlns:a14="http://schemas.microsoft.com/office/drawing/2010/main">
                    <a14:imgLayer r:embed="rId4">
                      <a14:imgEffect>
                        <a14:brightnessContrast bright="-40000"/>
                      </a14:imgEffect>
                    </a14:imgLayer>
                  </a14:imgProps>
                </a:ext>
              </a:extLst>
            </a:blip>
            <a:srcRect/>
            <a:stretch>
              <a:fillRect t="-53611" b="-11075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93A07671-0F81-4178-BE4D-777AC23EBFAA}"/>
              </a:ext>
            </a:extLst>
          </p:cNvPr>
          <p:cNvSpPr txBox="1">
            <a:spLocks/>
          </p:cNvSpPr>
          <p:nvPr/>
        </p:nvSpPr>
        <p:spPr>
          <a:xfrm>
            <a:off x="161637" y="1825527"/>
            <a:ext cx="6699141" cy="433509"/>
          </a:xfrm>
          <a:prstGeom prst="rect">
            <a:avLst/>
          </a:prstGeom>
        </p:spPr>
        <p:txBody>
          <a:bodyPr vert="horz" lIns="91440" tIns="45720" rIns="91440" bIns="45720" rtlCol="0" anchor="ct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a:solidFill>
                <a:srgbClr val="132E57"/>
              </a:solidFill>
              <a:latin typeface="Javanese Text" panose="02000000000000000000" pitchFamily="2" charset="0"/>
            </a:endParaRPr>
          </a:p>
        </p:txBody>
      </p:sp>
      <p:sp>
        <p:nvSpPr>
          <p:cNvPr id="7" name="Rectangle 6">
            <a:extLst>
              <a:ext uri="{FF2B5EF4-FFF2-40B4-BE49-F238E27FC236}">
                <a16:creationId xmlns:a16="http://schemas.microsoft.com/office/drawing/2014/main" id="{A87FECDB-8E46-44C5-99F2-44CD43FD015A}"/>
              </a:ext>
            </a:extLst>
          </p:cNvPr>
          <p:cNvSpPr/>
          <p:nvPr/>
        </p:nvSpPr>
        <p:spPr>
          <a:xfrm>
            <a:off x="0" y="1787511"/>
            <a:ext cx="8751793" cy="3224605"/>
          </a:xfrm>
          <a:prstGeom prst="rect">
            <a:avLst/>
          </a:prstGeom>
          <a:solidFill>
            <a:schemeClr val="accent4">
              <a:lumMod val="20000"/>
              <a:lumOff val="8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6" descr="Logo&#10;&#10;Description automatically generated">
            <a:extLst>
              <a:ext uri="{FF2B5EF4-FFF2-40B4-BE49-F238E27FC236}">
                <a16:creationId xmlns:a16="http://schemas.microsoft.com/office/drawing/2014/main" id="{B2D4F07F-523A-48B8-8BF6-77934F5D0468}"/>
              </a:ext>
            </a:extLst>
          </p:cNvPr>
          <p:cNvPicPr>
            <a:picLocks noChangeAspect="1"/>
          </p:cNvPicPr>
          <p:nvPr/>
        </p:nvPicPr>
        <p:blipFill>
          <a:blip r:embed="rId5"/>
          <a:stretch>
            <a:fillRect/>
          </a:stretch>
        </p:blipFill>
        <p:spPr>
          <a:xfrm>
            <a:off x="161637" y="1322685"/>
            <a:ext cx="7818406" cy="3669140"/>
          </a:xfrm>
          <a:prstGeom prst="rect">
            <a:avLst/>
          </a:prstGeom>
        </p:spPr>
      </p:pic>
      <p:pic>
        <p:nvPicPr>
          <p:cNvPr id="10" name="Picture 9">
            <a:extLst>
              <a:ext uri="{FF2B5EF4-FFF2-40B4-BE49-F238E27FC236}">
                <a16:creationId xmlns:a16="http://schemas.microsoft.com/office/drawing/2014/main" id="{8C4B966C-9FF3-4B7B-92BD-C5F5B38792B7}"/>
              </a:ext>
            </a:extLst>
          </p:cNvPr>
          <p:cNvPicPr>
            <a:picLocks noChangeAspect="1"/>
          </p:cNvPicPr>
          <p:nvPr/>
        </p:nvPicPr>
        <p:blipFill rotWithShape="1">
          <a:blip r:embed="rId6">
            <a:extLst>
              <a:ext uri="{28A0092B-C50C-407E-A947-70E740481C1C}">
                <a14:useLocalDpi xmlns:a14="http://schemas.microsoft.com/office/drawing/2010/main" val="0"/>
              </a:ext>
            </a:extLst>
          </a:blip>
          <a:srcRect l="19540" b="54633"/>
          <a:stretch/>
        </p:blipFill>
        <p:spPr>
          <a:xfrm>
            <a:off x="-10160" y="6227288"/>
            <a:ext cx="2076919" cy="642275"/>
          </a:xfrm>
          <a:prstGeom prst="rect">
            <a:avLst/>
          </a:prstGeom>
        </p:spPr>
      </p:pic>
      <p:pic>
        <p:nvPicPr>
          <p:cNvPr id="12" name="Picture 11">
            <a:extLst>
              <a:ext uri="{FF2B5EF4-FFF2-40B4-BE49-F238E27FC236}">
                <a16:creationId xmlns:a16="http://schemas.microsoft.com/office/drawing/2014/main" id="{0D7A171B-66D5-4C70-8252-943194F647EE}"/>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18379"/>
          <a:stretch/>
        </p:blipFill>
        <p:spPr>
          <a:xfrm>
            <a:off x="1490715" y="5389019"/>
            <a:ext cx="3343263" cy="1483463"/>
          </a:xfrm>
          <a:prstGeom prst="rect">
            <a:avLst/>
          </a:prstGeom>
        </p:spPr>
      </p:pic>
      <p:pic>
        <p:nvPicPr>
          <p:cNvPr id="20" name="Picture 19">
            <a:extLst>
              <a:ext uri="{FF2B5EF4-FFF2-40B4-BE49-F238E27FC236}">
                <a16:creationId xmlns:a16="http://schemas.microsoft.com/office/drawing/2014/main" id="{E39E618F-5568-424C-A72B-37C49873EE2F}"/>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r="38696"/>
          <a:stretch/>
        </p:blipFill>
        <p:spPr>
          <a:xfrm>
            <a:off x="10461116" y="1055525"/>
            <a:ext cx="1741724" cy="1544531"/>
          </a:xfrm>
          <a:prstGeom prst="rect">
            <a:avLst/>
          </a:prstGeom>
        </p:spPr>
      </p:pic>
      <p:pic>
        <p:nvPicPr>
          <p:cNvPr id="21" name="Picture 20">
            <a:extLst>
              <a:ext uri="{FF2B5EF4-FFF2-40B4-BE49-F238E27FC236}">
                <a16:creationId xmlns:a16="http://schemas.microsoft.com/office/drawing/2014/main" id="{AA6FBB82-8476-4A48-A34B-DA33CD0F754E}"/>
              </a:ext>
            </a:extLst>
          </p:cNvPr>
          <p:cNvPicPr>
            <a:picLocks noChangeAspect="1"/>
          </p:cNvPicPr>
          <p:nvPr/>
        </p:nvPicPr>
        <p:blipFill rotWithShape="1">
          <a:blip r:embed="rId6">
            <a:extLst>
              <a:ext uri="{28A0092B-C50C-407E-A947-70E740481C1C}">
                <a14:useLocalDpi xmlns:a14="http://schemas.microsoft.com/office/drawing/2010/main" val="0"/>
              </a:ext>
            </a:extLst>
          </a:blip>
          <a:srcRect t="26438"/>
          <a:stretch/>
        </p:blipFill>
        <p:spPr>
          <a:xfrm>
            <a:off x="8363107" y="0"/>
            <a:ext cx="3825279" cy="1543320"/>
          </a:xfrm>
          <a:prstGeom prst="rect">
            <a:avLst/>
          </a:prstGeom>
        </p:spPr>
      </p:pic>
    </p:spTree>
    <p:extLst>
      <p:ext uri="{BB962C8B-B14F-4D97-AF65-F5344CB8AC3E}">
        <p14:creationId xmlns:p14="http://schemas.microsoft.com/office/powerpoint/2010/main" val="2470431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85518-DA6A-4D01-A269-0060FA20922C}"/>
              </a:ext>
            </a:extLst>
          </p:cNvPr>
          <p:cNvSpPr>
            <a:spLocks noGrp="1"/>
          </p:cNvSpPr>
          <p:nvPr>
            <p:ph type="title"/>
          </p:nvPr>
        </p:nvSpPr>
        <p:spPr>
          <a:xfrm>
            <a:off x="653545" y="624947"/>
            <a:ext cx="1624140" cy="604781"/>
          </a:xfrm>
        </p:spPr>
        <p:txBody>
          <a:bodyPr/>
          <a:lstStyle/>
          <a:p>
            <a:r>
              <a:rPr lang="en-US">
                <a:ea typeface="+mj-lt"/>
                <a:cs typeface="+mj-lt"/>
              </a:rPr>
              <a:t>SWOT</a:t>
            </a:r>
          </a:p>
        </p:txBody>
      </p:sp>
      <p:grpSp>
        <p:nvGrpSpPr>
          <p:cNvPr id="38" name="Group 37">
            <a:extLst>
              <a:ext uri="{FF2B5EF4-FFF2-40B4-BE49-F238E27FC236}">
                <a16:creationId xmlns:a16="http://schemas.microsoft.com/office/drawing/2014/main" id="{4EBBC70C-3A8D-4C48-BF22-2DBC5213722E}"/>
              </a:ext>
            </a:extLst>
          </p:cNvPr>
          <p:cNvGrpSpPr/>
          <p:nvPr/>
        </p:nvGrpSpPr>
        <p:grpSpPr>
          <a:xfrm>
            <a:off x="3741320" y="1161049"/>
            <a:ext cx="4713329" cy="5091245"/>
            <a:chOff x="3841583" y="1120944"/>
            <a:chExt cx="4713329" cy="5091245"/>
          </a:xfrm>
        </p:grpSpPr>
        <p:sp>
          <p:nvSpPr>
            <p:cNvPr id="21" name="Block Arc 20">
              <a:extLst>
                <a:ext uri="{FF2B5EF4-FFF2-40B4-BE49-F238E27FC236}">
                  <a16:creationId xmlns:a16="http://schemas.microsoft.com/office/drawing/2014/main" id="{0401F169-6A4D-4CB3-9178-5BBA90A4A43B}"/>
                </a:ext>
              </a:extLst>
            </p:cNvPr>
            <p:cNvSpPr/>
            <p:nvPr/>
          </p:nvSpPr>
          <p:spPr>
            <a:xfrm>
              <a:off x="3891714" y="1495425"/>
              <a:ext cx="4191000" cy="4191000"/>
            </a:xfrm>
            <a:prstGeom prst="blockArc">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Block Arc 21">
              <a:extLst>
                <a:ext uri="{FF2B5EF4-FFF2-40B4-BE49-F238E27FC236}">
                  <a16:creationId xmlns:a16="http://schemas.microsoft.com/office/drawing/2014/main" id="{9B8A029F-C497-44AA-B352-5F83684CC794}"/>
                </a:ext>
              </a:extLst>
            </p:cNvPr>
            <p:cNvSpPr/>
            <p:nvPr/>
          </p:nvSpPr>
          <p:spPr>
            <a:xfrm rot="10800000">
              <a:off x="3891714" y="1495425"/>
              <a:ext cx="4191000" cy="4191000"/>
            </a:xfrm>
            <a:prstGeom prst="blockArc">
              <a:avLst/>
            </a:prstGeom>
            <a:solidFill>
              <a:srgbClr val="921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Rectangle 28">
              <a:extLst>
                <a:ext uri="{FF2B5EF4-FFF2-40B4-BE49-F238E27FC236}">
                  <a16:creationId xmlns:a16="http://schemas.microsoft.com/office/drawing/2014/main" id="{D13698D7-5037-4D76-AA5D-FB61EB8B077A}"/>
                </a:ext>
              </a:extLst>
            </p:cNvPr>
            <p:cNvSpPr/>
            <p:nvPr/>
          </p:nvSpPr>
          <p:spPr>
            <a:xfrm>
              <a:off x="5982201" y="1189623"/>
              <a:ext cx="2095499" cy="467226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30" descr="Icon&#10;&#10;Description automatically generated">
              <a:extLst>
                <a:ext uri="{FF2B5EF4-FFF2-40B4-BE49-F238E27FC236}">
                  <a16:creationId xmlns:a16="http://schemas.microsoft.com/office/drawing/2014/main" id="{003BE123-2FB4-4BDD-9D83-F5E2832A6B28}"/>
                </a:ext>
              </a:extLst>
            </p:cNvPr>
            <p:cNvPicPr>
              <a:picLocks noChangeAspect="1"/>
            </p:cNvPicPr>
            <p:nvPr/>
          </p:nvPicPr>
          <p:blipFill rotWithShape="1">
            <a:blip r:embed="rId3"/>
            <a:srcRect l="20821" r="293" b="116"/>
            <a:stretch/>
          </p:blipFill>
          <p:spPr>
            <a:xfrm>
              <a:off x="5965062" y="1120944"/>
              <a:ext cx="2589850" cy="5091245"/>
            </a:xfrm>
            <a:prstGeom prst="rect">
              <a:avLst/>
            </a:prstGeom>
          </p:spPr>
        </p:pic>
        <p:sp>
          <p:nvSpPr>
            <p:cNvPr id="32" name="Rectangle 31">
              <a:extLst>
                <a:ext uri="{FF2B5EF4-FFF2-40B4-BE49-F238E27FC236}">
                  <a16:creationId xmlns:a16="http://schemas.microsoft.com/office/drawing/2014/main" id="{450A4CF4-9449-4A06-A8F7-1ECD0A265E33}"/>
                </a:ext>
              </a:extLst>
            </p:cNvPr>
            <p:cNvSpPr/>
            <p:nvPr/>
          </p:nvSpPr>
          <p:spPr>
            <a:xfrm>
              <a:off x="3841583" y="3520742"/>
              <a:ext cx="4241131" cy="1203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93BAD12-879B-4A53-8C2E-312908208A7E}"/>
                </a:ext>
              </a:extLst>
            </p:cNvPr>
            <p:cNvSpPr/>
            <p:nvPr/>
          </p:nvSpPr>
          <p:spPr>
            <a:xfrm rot="5400000">
              <a:off x="3841583" y="3520742"/>
              <a:ext cx="4241131" cy="1203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44BCB48-7CC2-4BBF-96DC-93C6D1DCF4E9}"/>
                </a:ext>
              </a:extLst>
            </p:cNvPr>
            <p:cNvSpPr/>
            <p:nvPr/>
          </p:nvSpPr>
          <p:spPr>
            <a:xfrm>
              <a:off x="3974431" y="1658353"/>
              <a:ext cx="912394" cy="912394"/>
            </a:xfrm>
            <a:prstGeom prst="ellipse">
              <a:avLst/>
            </a:prstGeom>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S</a:t>
              </a:r>
            </a:p>
          </p:txBody>
        </p:sp>
        <p:sp>
          <p:nvSpPr>
            <p:cNvPr id="35" name="Oval 34">
              <a:extLst>
                <a:ext uri="{FF2B5EF4-FFF2-40B4-BE49-F238E27FC236}">
                  <a16:creationId xmlns:a16="http://schemas.microsoft.com/office/drawing/2014/main" id="{D5C448EC-6924-4298-9220-5561CC002EE3}"/>
                </a:ext>
              </a:extLst>
            </p:cNvPr>
            <p:cNvSpPr/>
            <p:nvPr/>
          </p:nvSpPr>
          <p:spPr>
            <a:xfrm>
              <a:off x="7122693" y="1658353"/>
              <a:ext cx="912394" cy="912394"/>
            </a:xfrm>
            <a:prstGeom prst="ellipse">
              <a:avLst/>
            </a:prstGeom>
            <a:solidFill>
              <a:srgbClr val="FFFFFF"/>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a:solidFill>
                    <a:srgbClr val="132E57"/>
                  </a:solidFill>
                </a:rPr>
                <a:t>W</a:t>
              </a:r>
            </a:p>
          </p:txBody>
        </p:sp>
        <p:sp>
          <p:nvSpPr>
            <p:cNvPr id="36" name="Oval 35">
              <a:extLst>
                <a:ext uri="{FF2B5EF4-FFF2-40B4-BE49-F238E27FC236}">
                  <a16:creationId xmlns:a16="http://schemas.microsoft.com/office/drawing/2014/main" id="{E64DB0EA-3C93-413C-82A6-7ECED72BE77A}"/>
                </a:ext>
              </a:extLst>
            </p:cNvPr>
            <p:cNvSpPr/>
            <p:nvPr/>
          </p:nvSpPr>
          <p:spPr>
            <a:xfrm>
              <a:off x="3974430" y="4606089"/>
              <a:ext cx="912394" cy="912394"/>
            </a:xfrm>
            <a:prstGeom prst="ellipse">
              <a:avLst/>
            </a:prstGeom>
            <a:solidFill>
              <a:srgbClr val="921229"/>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a:t>O</a:t>
              </a:r>
            </a:p>
          </p:txBody>
        </p:sp>
        <p:sp>
          <p:nvSpPr>
            <p:cNvPr id="37" name="Oval 36">
              <a:extLst>
                <a:ext uri="{FF2B5EF4-FFF2-40B4-BE49-F238E27FC236}">
                  <a16:creationId xmlns:a16="http://schemas.microsoft.com/office/drawing/2014/main" id="{120EF96D-9FC7-4C84-BD99-1DFAF62CB9D2}"/>
                </a:ext>
              </a:extLst>
            </p:cNvPr>
            <p:cNvSpPr/>
            <p:nvPr/>
          </p:nvSpPr>
          <p:spPr>
            <a:xfrm>
              <a:off x="7122693" y="4606089"/>
              <a:ext cx="912394" cy="912394"/>
            </a:xfrm>
            <a:prstGeom prst="ellipse">
              <a:avLst/>
            </a:prstGeom>
            <a:solidFill>
              <a:srgbClr val="F9CA0A"/>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a:solidFill>
                    <a:srgbClr val="132E57"/>
                  </a:solidFill>
                </a:rPr>
                <a:t>T</a:t>
              </a:r>
            </a:p>
          </p:txBody>
        </p:sp>
      </p:grpSp>
      <p:sp>
        <p:nvSpPr>
          <p:cNvPr id="3" name="TextBox 2">
            <a:extLst>
              <a:ext uri="{FF2B5EF4-FFF2-40B4-BE49-F238E27FC236}">
                <a16:creationId xmlns:a16="http://schemas.microsoft.com/office/drawing/2014/main" id="{DDB3555A-F40B-4582-94BC-D74514FBC3D1}"/>
              </a:ext>
            </a:extLst>
          </p:cNvPr>
          <p:cNvSpPr txBox="1"/>
          <p:nvPr/>
        </p:nvSpPr>
        <p:spPr>
          <a:xfrm>
            <a:off x="1024317" y="1535642"/>
            <a:ext cx="2717003" cy="923330"/>
          </a:xfrm>
          <a:prstGeom prst="rect">
            <a:avLst/>
          </a:prstGeom>
          <a:noFill/>
        </p:spPr>
        <p:txBody>
          <a:bodyPr wrap="square" rtlCol="0">
            <a:spAutoFit/>
          </a:bodyPr>
          <a:lstStyle/>
          <a:p>
            <a:pPr marL="285750" indent="-285750">
              <a:buFont typeface="Arial" panose="020B0604020202020204" pitchFamily="34" charset="0"/>
              <a:buChar char="•"/>
            </a:pPr>
            <a:r>
              <a:rPr lang="en-US"/>
              <a:t>Affordable fare</a:t>
            </a:r>
          </a:p>
          <a:p>
            <a:pPr marL="285750" indent="-285750">
              <a:buFont typeface="Arial" panose="020B0604020202020204" pitchFamily="34" charset="0"/>
              <a:buChar char="•"/>
            </a:pPr>
            <a:r>
              <a:rPr lang="en-US"/>
              <a:t>Focusing on marine product</a:t>
            </a:r>
          </a:p>
        </p:txBody>
      </p:sp>
      <p:sp>
        <p:nvSpPr>
          <p:cNvPr id="15" name="TextBox 14">
            <a:extLst>
              <a:ext uri="{FF2B5EF4-FFF2-40B4-BE49-F238E27FC236}">
                <a16:creationId xmlns:a16="http://schemas.microsoft.com/office/drawing/2014/main" id="{2A6716DC-EB34-48A5-BB07-9F6D752C0492}"/>
              </a:ext>
            </a:extLst>
          </p:cNvPr>
          <p:cNvSpPr txBox="1"/>
          <p:nvPr/>
        </p:nvSpPr>
        <p:spPr>
          <a:xfrm>
            <a:off x="919184" y="3710246"/>
            <a:ext cx="2717003" cy="2031325"/>
          </a:xfrm>
          <a:prstGeom prst="rect">
            <a:avLst/>
          </a:prstGeom>
          <a:noFill/>
        </p:spPr>
        <p:txBody>
          <a:bodyPr wrap="square" rtlCol="0">
            <a:spAutoFit/>
          </a:bodyPr>
          <a:lstStyle/>
          <a:p>
            <a:pPr marL="285750" indent="-285750">
              <a:buFont typeface="Arial" panose="020B0604020202020204" pitchFamily="34" charset="0"/>
              <a:buChar char="•"/>
            </a:pPr>
            <a:r>
              <a:rPr lang="en-US"/>
              <a:t>The high demand and supply of marine product in Indonesia</a:t>
            </a:r>
          </a:p>
          <a:p>
            <a:pPr marL="285750" indent="-285750">
              <a:buFont typeface="Arial" panose="020B0604020202020204" pitchFamily="34" charset="0"/>
              <a:buChar char="•"/>
            </a:pPr>
            <a:r>
              <a:rPr lang="en-US"/>
              <a:t>The government “GEMARIKAN” movement</a:t>
            </a:r>
          </a:p>
          <a:p>
            <a:pPr marL="285750" indent="-285750">
              <a:buFont typeface="Arial" panose="020B0604020202020204" pitchFamily="34" charset="0"/>
              <a:buChar char="•"/>
            </a:pPr>
            <a:endParaRPr lang="en-US"/>
          </a:p>
        </p:txBody>
      </p:sp>
      <p:sp>
        <p:nvSpPr>
          <p:cNvPr id="16" name="TextBox 15">
            <a:extLst>
              <a:ext uri="{FF2B5EF4-FFF2-40B4-BE49-F238E27FC236}">
                <a16:creationId xmlns:a16="http://schemas.microsoft.com/office/drawing/2014/main" id="{CE2B10E7-DCDE-4602-A953-1CD3A6AE5BA2}"/>
              </a:ext>
            </a:extLst>
          </p:cNvPr>
          <p:cNvSpPr txBox="1"/>
          <p:nvPr/>
        </p:nvSpPr>
        <p:spPr>
          <a:xfrm>
            <a:off x="8292976" y="1554490"/>
            <a:ext cx="2717003" cy="1200329"/>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t>A newcomer in the industry, </a:t>
            </a:r>
            <a:r>
              <a:rPr lang="en-US" b="0" i="0" u="none" strike="noStrike">
                <a:effectLst/>
              </a:rPr>
              <a:t>with no prior experience or reviews</a:t>
            </a:r>
            <a:endParaRPr lang="en-US"/>
          </a:p>
        </p:txBody>
      </p:sp>
      <p:sp>
        <p:nvSpPr>
          <p:cNvPr id="17" name="TextBox 16">
            <a:extLst>
              <a:ext uri="{FF2B5EF4-FFF2-40B4-BE49-F238E27FC236}">
                <a16:creationId xmlns:a16="http://schemas.microsoft.com/office/drawing/2014/main" id="{84F60662-B945-4C61-B0DA-B8AF80F4C5EA}"/>
              </a:ext>
            </a:extLst>
          </p:cNvPr>
          <p:cNvSpPr txBox="1"/>
          <p:nvPr/>
        </p:nvSpPr>
        <p:spPr>
          <a:xfrm>
            <a:off x="8292976" y="3621005"/>
            <a:ext cx="3150341" cy="1200329"/>
          </a:xfrm>
          <a:prstGeom prst="rect">
            <a:avLst/>
          </a:prstGeom>
          <a:noFill/>
        </p:spPr>
        <p:txBody>
          <a:bodyPr wrap="square" rtlCol="0">
            <a:spAutoFit/>
          </a:bodyPr>
          <a:lstStyle/>
          <a:p>
            <a:pPr marL="285750" indent="-285750">
              <a:buFont typeface="Arial" panose="020B0604020202020204" pitchFamily="34" charset="0"/>
              <a:buChar char="•"/>
            </a:pPr>
            <a:r>
              <a:rPr lang="en-US"/>
              <a:t>B</a:t>
            </a:r>
            <a:r>
              <a:rPr lang="en-US" b="0" i="0">
                <a:effectLst/>
              </a:rPr>
              <a:t>usinesses and marine product carrier by sea transportation serving the market</a:t>
            </a:r>
            <a:endParaRPr lang="en-US"/>
          </a:p>
        </p:txBody>
      </p:sp>
    </p:spTree>
    <p:extLst>
      <p:ext uri="{BB962C8B-B14F-4D97-AF65-F5344CB8AC3E}">
        <p14:creationId xmlns:p14="http://schemas.microsoft.com/office/powerpoint/2010/main" val="3134579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85518-DA6A-4D01-A269-0060FA20922C}"/>
              </a:ext>
            </a:extLst>
          </p:cNvPr>
          <p:cNvSpPr>
            <a:spLocks noGrp="1"/>
          </p:cNvSpPr>
          <p:nvPr>
            <p:ph type="title"/>
          </p:nvPr>
        </p:nvSpPr>
        <p:spPr>
          <a:xfrm>
            <a:off x="242050" y="362021"/>
            <a:ext cx="1624140" cy="604781"/>
          </a:xfrm>
        </p:spPr>
        <p:txBody>
          <a:bodyPr/>
          <a:lstStyle/>
          <a:p>
            <a:r>
              <a:rPr lang="en-US">
                <a:ea typeface="+mj-lt"/>
                <a:cs typeface="+mj-lt"/>
              </a:rPr>
              <a:t>TOWS</a:t>
            </a:r>
          </a:p>
        </p:txBody>
      </p:sp>
      <p:graphicFrame>
        <p:nvGraphicFramePr>
          <p:cNvPr id="4" name="Table 4">
            <a:extLst>
              <a:ext uri="{FF2B5EF4-FFF2-40B4-BE49-F238E27FC236}">
                <a16:creationId xmlns:a16="http://schemas.microsoft.com/office/drawing/2014/main" id="{45A3E823-424E-48E1-AD4E-A52DC8557D58}"/>
              </a:ext>
            </a:extLst>
          </p:cNvPr>
          <p:cNvGraphicFramePr>
            <a:graphicFrameLocks noGrp="1"/>
          </p:cNvGraphicFramePr>
          <p:nvPr>
            <p:extLst>
              <p:ext uri="{D42A27DB-BD31-4B8C-83A1-F6EECF244321}">
                <p14:modId xmlns:p14="http://schemas.microsoft.com/office/powerpoint/2010/main" val="1587247237"/>
              </p:ext>
            </p:extLst>
          </p:nvPr>
        </p:nvGraphicFramePr>
        <p:xfrm>
          <a:off x="582967" y="966802"/>
          <a:ext cx="11026066" cy="5475586"/>
        </p:xfrm>
        <a:graphic>
          <a:graphicData uri="http://schemas.openxmlformats.org/drawingml/2006/table">
            <a:tbl>
              <a:tblPr firstRow="1" bandRow="1">
                <a:tableStyleId>{5C22544A-7EE6-4342-B048-85BDC9FD1C3A}</a:tableStyleId>
              </a:tblPr>
              <a:tblGrid>
                <a:gridCol w="1386353">
                  <a:extLst>
                    <a:ext uri="{9D8B030D-6E8A-4147-A177-3AD203B41FA5}">
                      <a16:colId xmlns:a16="http://schemas.microsoft.com/office/drawing/2014/main" val="2983518640"/>
                    </a:ext>
                  </a:extLst>
                </a:gridCol>
                <a:gridCol w="4468325">
                  <a:extLst>
                    <a:ext uri="{9D8B030D-6E8A-4147-A177-3AD203B41FA5}">
                      <a16:colId xmlns:a16="http://schemas.microsoft.com/office/drawing/2014/main" val="1008341441"/>
                    </a:ext>
                  </a:extLst>
                </a:gridCol>
                <a:gridCol w="5171388">
                  <a:extLst>
                    <a:ext uri="{9D8B030D-6E8A-4147-A177-3AD203B41FA5}">
                      <a16:colId xmlns:a16="http://schemas.microsoft.com/office/drawing/2014/main" val="1662707485"/>
                    </a:ext>
                  </a:extLst>
                </a:gridCol>
              </a:tblGrid>
              <a:tr h="566953">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Strength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Weakness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46903637"/>
                  </a:ext>
                </a:extLst>
              </a:tr>
              <a:tr h="2913958">
                <a:tc>
                  <a:txBody>
                    <a:bodyPr/>
                    <a:lstStyle/>
                    <a:p>
                      <a:pPr algn="ctr"/>
                      <a:r>
                        <a:rPr lang="en-US" dirty="0"/>
                        <a:t>Opportunities</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dirty="0"/>
                        <a:t>With the high supply and demand  hence, there are many customers and with the affordable price that Aglis offers means Aglis will be one of the consideration for delivering the marine product</a:t>
                      </a:r>
                    </a:p>
                    <a:p>
                      <a:pPr algn="ctr"/>
                      <a:endParaRPr lang="en-US"/>
                    </a:p>
                    <a:p>
                      <a:pPr algn="ctr"/>
                      <a:r>
                        <a:rPr lang="en-US" dirty="0"/>
                        <a:t>Because Aglis focus on sending Marine Product, the potential for government collaborating with Aglis through GEMARIKAN movement is high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dirty="0"/>
                        <a:t>Even though Aglis is new in the industry, with high demand and supply in marine product also indirectly due to GEMARIKAN movement. Aglis potentially will still ably grab the market and grow exponentially </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09077532"/>
                  </a:ext>
                </a:extLst>
              </a:tr>
              <a:tr h="1994675">
                <a:tc>
                  <a:txBody>
                    <a:bodyPr/>
                    <a:lstStyle/>
                    <a:p>
                      <a:pPr algn="ctr"/>
                      <a:r>
                        <a:rPr lang="en-US" dirty="0"/>
                        <a:t>Threat</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CA0A"/>
                    </a:solidFill>
                  </a:tcPr>
                </a:tc>
                <a:tc>
                  <a:txBody>
                    <a:bodyPr/>
                    <a:lstStyle/>
                    <a:p>
                      <a:pPr algn="ctr"/>
                      <a:r>
                        <a:rPr lang="en-US" dirty="0"/>
                        <a:t>With affordable and more focus target, Aglis will be able to compete with the competitor.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CA0A"/>
                    </a:solidFill>
                  </a:tcPr>
                </a:tc>
                <a:tc>
                  <a:txBody>
                    <a:bodyPr/>
                    <a:lstStyle/>
                    <a:p>
                      <a:pPr algn="ctr"/>
                      <a:r>
                        <a:rPr lang="en-US" dirty="0"/>
                        <a:t>As newcomer in high competing environment, Aglis will be able to tackle this problem by focusing on niche market and high potential market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CA0A"/>
                    </a:solidFill>
                  </a:tcPr>
                </a:tc>
                <a:extLst>
                  <a:ext uri="{0D108BD9-81ED-4DB2-BD59-A6C34878D82A}">
                    <a16:rowId xmlns:a16="http://schemas.microsoft.com/office/drawing/2014/main" val="346715796"/>
                  </a:ext>
                </a:extLst>
              </a:tr>
            </a:tbl>
          </a:graphicData>
        </a:graphic>
      </p:graphicFrame>
    </p:spTree>
    <p:extLst>
      <p:ext uri="{BB962C8B-B14F-4D97-AF65-F5344CB8AC3E}">
        <p14:creationId xmlns:p14="http://schemas.microsoft.com/office/powerpoint/2010/main" val="1659952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F063A1B-D464-4196-8B83-4E4230D66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59857" y="1110642"/>
            <a:ext cx="2011668" cy="1093602"/>
          </a:xfrm>
          <a:prstGeom prst="rect">
            <a:avLst/>
          </a:prstGeom>
        </p:spPr>
      </p:pic>
      <p:sp>
        <p:nvSpPr>
          <p:cNvPr id="10" name="Title 1">
            <a:extLst>
              <a:ext uri="{FF2B5EF4-FFF2-40B4-BE49-F238E27FC236}">
                <a16:creationId xmlns:a16="http://schemas.microsoft.com/office/drawing/2014/main" id="{E0805815-297A-4E87-8E98-1B9CEB35B84F}"/>
              </a:ext>
            </a:extLst>
          </p:cNvPr>
          <p:cNvSpPr txBox="1">
            <a:spLocks/>
          </p:cNvSpPr>
          <p:nvPr/>
        </p:nvSpPr>
        <p:spPr>
          <a:xfrm>
            <a:off x="2415983" y="3433661"/>
            <a:ext cx="7369451" cy="45830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600" b="1">
                <a:solidFill>
                  <a:srgbClr val="FFC000"/>
                </a:solidFill>
                <a:latin typeface="Javanese Text"/>
                <a:ea typeface="Roboto"/>
              </a:rPr>
              <a:t>Market Analysis</a:t>
            </a:r>
            <a:endParaRPr lang="en-US"/>
          </a:p>
        </p:txBody>
      </p:sp>
    </p:spTree>
    <p:extLst>
      <p:ext uri="{BB962C8B-B14F-4D97-AF65-F5344CB8AC3E}">
        <p14:creationId xmlns:p14="http://schemas.microsoft.com/office/powerpoint/2010/main" val="1826712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B6170-1FE0-4D35-8520-7DE4C7712486}"/>
              </a:ext>
            </a:extLst>
          </p:cNvPr>
          <p:cNvSpPr>
            <a:spLocks noGrp="1"/>
          </p:cNvSpPr>
          <p:nvPr>
            <p:ph type="title"/>
          </p:nvPr>
        </p:nvSpPr>
        <p:spPr>
          <a:xfrm>
            <a:off x="498764" y="584371"/>
            <a:ext cx="5835192" cy="604781"/>
          </a:xfrm>
        </p:spPr>
        <p:txBody>
          <a:bodyPr/>
          <a:lstStyle/>
          <a:p>
            <a:r>
              <a:rPr lang="en-US">
                <a:cs typeface="Arial"/>
              </a:rPr>
              <a:t>Marine Product Market</a:t>
            </a:r>
          </a:p>
        </p:txBody>
      </p:sp>
      <mc:AlternateContent xmlns:mc="http://schemas.openxmlformats.org/markup-compatibility/2006" xmlns:cx4="http://schemas.microsoft.com/office/drawing/2016/5/10/chartex">
        <mc:Choice Requires="cx4">
          <p:graphicFrame>
            <p:nvGraphicFramePr>
              <p:cNvPr id="5" name="Chart 4">
                <a:extLst>
                  <a:ext uri="{FF2B5EF4-FFF2-40B4-BE49-F238E27FC236}">
                    <a16:creationId xmlns:a16="http://schemas.microsoft.com/office/drawing/2014/main" id="{DAB76067-EAF3-432E-887E-F53CC1B69505}"/>
                  </a:ext>
                </a:extLst>
              </p:cNvPr>
              <p:cNvGraphicFramePr/>
              <p:nvPr/>
            </p:nvGraphicFramePr>
            <p:xfrm>
              <a:off x="442912" y="1333500"/>
              <a:ext cx="7883110" cy="4651375"/>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5" name="Chart 4">
                <a:extLst>
                  <a:ext uri="{FF2B5EF4-FFF2-40B4-BE49-F238E27FC236}">
                    <a16:creationId xmlns:a16="http://schemas.microsoft.com/office/drawing/2014/main" id="{DAB76067-EAF3-432E-887E-F53CC1B69505}"/>
                  </a:ext>
                </a:extLst>
              </p:cNvPr>
              <p:cNvPicPr>
                <a:picLocks noGrp="1" noRot="1" noChangeAspect="1" noMove="1" noResize="1" noEditPoints="1" noAdjustHandles="1" noChangeArrowheads="1" noChangeShapeType="1"/>
              </p:cNvPicPr>
              <p:nvPr/>
            </p:nvPicPr>
            <p:blipFill>
              <a:blip r:embed="rId4"/>
              <a:stretch>
                <a:fillRect/>
              </a:stretch>
            </p:blipFill>
            <p:spPr>
              <a:xfrm>
                <a:off x="442912" y="1333500"/>
                <a:ext cx="7883110" cy="4651375"/>
              </a:xfrm>
              <a:prstGeom prst="rect">
                <a:avLst/>
              </a:prstGeom>
            </p:spPr>
          </p:pic>
        </mc:Fallback>
      </mc:AlternateContent>
      <p:sp>
        <p:nvSpPr>
          <p:cNvPr id="10" name="TextBox 5">
            <a:extLst>
              <a:ext uri="{FF2B5EF4-FFF2-40B4-BE49-F238E27FC236}">
                <a16:creationId xmlns:a16="http://schemas.microsoft.com/office/drawing/2014/main" id="{87DCD9F7-D154-4646-88B7-296AF2DA99E2}"/>
              </a:ext>
            </a:extLst>
          </p:cNvPr>
          <p:cNvSpPr txBox="1"/>
          <p:nvPr/>
        </p:nvSpPr>
        <p:spPr>
          <a:xfrm>
            <a:off x="5922038" y="1884321"/>
            <a:ext cx="1874157" cy="419760"/>
          </a:xfrm>
          <a:prstGeom prst="rect">
            <a:avLst/>
          </a:prstGeom>
          <a:noFill/>
          <a:ln w="9525" cmpd="sng">
            <a:noFill/>
          </a:ln>
          <a:effectLst/>
        </p:spPr>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ea typeface="+mn-ea"/>
                <a:cs typeface="+mn-cs"/>
              </a:rPr>
              <a:t>High Production</a:t>
            </a:r>
          </a:p>
        </p:txBody>
      </p:sp>
      <p:sp>
        <p:nvSpPr>
          <p:cNvPr id="11" name="Rectangle 10">
            <a:extLst>
              <a:ext uri="{FF2B5EF4-FFF2-40B4-BE49-F238E27FC236}">
                <a16:creationId xmlns:a16="http://schemas.microsoft.com/office/drawing/2014/main" id="{561242B7-88EA-4556-9A76-D794B6D4D970}"/>
              </a:ext>
            </a:extLst>
          </p:cNvPr>
          <p:cNvSpPr/>
          <p:nvPr/>
        </p:nvSpPr>
        <p:spPr>
          <a:xfrm>
            <a:off x="5624286" y="1884321"/>
            <a:ext cx="308637" cy="318456"/>
          </a:xfrm>
          <a:prstGeom prst="rect">
            <a:avLst/>
          </a:prstGeom>
          <a:solidFill>
            <a:srgbClr val="2FEE2A"/>
          </a:solidFill>
          <a:ln w="12700"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8A7F6460-2D8E-4EA5-8EEF-16DABD1BCC5A}"/>
              </a:ext>
            </a:extLst>
          </p:cNvPr>
          <p:cNvSpPr/>
          <p:nvPr/>
        </p:nvSpPr>
        <p:spPr>
          <a:xfrm>
            <a:off x="5613401" y="2404197"/>
            <a:ext cx="308637" cy="318455"/>
          </a:xfrm>
          <a:prstGeom prst="rect">
            <a:avLst/>
          </a:prstGeom>
          <a:solidFill>
            <a:srgbClr val="FF0000"/>
          </a:solidFill>
          <a:ln w="12700"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13" name="TextBox 9">
            <a:extLst>
              <a:ext uri="{FF2B5EF4-FFF2-40B4-BE49-F238E27FC236}">
                <a16:creationId xmlns:a16="http://schemas.microsoft.com/office/drawing/2014/main" id="{3C3EE717-5158-4C32-953E-74AE64DB2478}"/>
              </a:ext>
            </a:extLst>
          </p:cNvPr>
          <p:cNvSpPr txBox="1"/>
          <p:nvPr/>
        </p:nvSpPr>
        <p:spPr>
          <a:xfrm>
            <a:off x="5922038" y="2408305"/>
            <a:ext cx="1984828" cy="370023"/>
          </a:xfrm>
          <a:prstGeom prst="rect">
            <a:avLst/>
          </a:prstGeom>
          <a:noFill/>
          <a:ln w="9525" cmpd="sng">
            <a:noFill/>
          </a:ln>
          <a:effectLst/>
        </p:spPr>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ea typeface="+mn-ea"/>
                <a:cs typeface="+mn-cs"/>
              </a:rPr>
              <a:t>High Consumption</a:t>
            </a:r>
          </a:p>
        </p:txBody>
      </p:sp>
      <p:graphicFrame>
        <p:nvGraphicFramePr>
          <p:cNvPr id="14" name="Table 13">
            <a:extLst>
              <a:ext uri="{FF2B5EF4-FFF2-40B4-BE49-F238E27FC236}">
                <a16:creationId xmlns:a16="http://schemas.microsoft.com/office/drawing/2014/main" id="{1DD75AC6-5AAE-470B-9679-CA4698EDCC0E}"/>
              </a:ext>
            </a:extLst>
          </p:cNvPr>
          <p:cNvGraphicFramePr>
            <a:graphicFrameLocks noGrp="1"/>
          </p:cNvGraphicFramePr>
          <p:nvPr>
            <p:extLst>
              <p:ext uri="{D42A27DB-BD31-4B8C-83A1-F6EECF244321}">
                <p14:modId xmlns:p14="http://schemas.microsoft.com/office/powerpoint/2010/main" val="1324734470"/>
              </p:ext>
            </p:extLst>
          </p:nvPr>
        </p:nvGraphicFramePr>
        <p:xfrm>
          <a:off x="8609785" y="4378474"/>
          <a:ext cx="3139303" cy="2029603"/>
        </p:xfrm>
        <a:graphic>
          <a:graphicData uri="http://schemas.openxmlformats.org/drawingml/2006/table">
            <a:tbl>
              <a:tblPr>
                <a:tableStyleId>{5940675A-B579-460E-94D1-54222C63F5DA}</a:tableStyleId>
              </a:tblPr>
              <a:tblGrid>
                <a:gridCol w="1571174">
                  <a:extLst>
                    <a:ext uri="{9D8B030D-6E8A-4147-A177-3AD203B41FA5}">
                      <a16:colId xmlns:a16="http://schemas.microsoft.com/office/drawing/2014/main" val="2960530091"/>
                    </a:ext>
                  </a:extLst>
                </a:gridCol>
                <a:gridCol w="1568129">
                  <a:extLst>
                    <a:ext uri="{9D8B030D-6E8A-4147-A177-3AD203B41FA5}">
                      <a16:colId xmlns:a16="http://schemas.microsoft.com/office/drawing/2014/main" val="3772569253"/>
                    </a:ext>
                  </a:extLst>
                </a:gridCol>
              </a:tblGrid>
              <a:tr h="376275">
                <a:tc>
                  <a:txBody>
                    <a:bodyPr/>
                    <a:lstStyle/>
                    <a:p>
                      <a:pPr algn="ctr" fontAlgn="b"/>
                      <a:r>
                        <a:rPr lang="en-US" sz="1200" b="1" u="none" strike="noStrike">
                          <a:solidFill>
                            <a:srgbClr val="FFFFFF"/>
                          </a:solidFill>
                          <a:effectLst/>
                        </a:rPr>
                        <a:t>Provinces</a:t>
                      </a:r>
                      <a:endParaRPr lang="en-US" sz="1200" b="1" i="0" u="none" strike="noStrike">
                        <a:solidFill>
                          <a:srgbClr val="FFFFFF"/>
                        </a:solidFill>
                        <a:effectLst/>
                        <a:latin typeface="Calibri" panose="020F0502020204030204" pitchFamily="34" charset="0"/>
                      </a:endParaRPr>
                    </a:p>
                  </a:txBody>
                  <a:tcPr marL="0" marR="0" marT="0" marB="0" anchor="ctr">
                    <a:solidFill>
                      <a:srgbClr val="132E57"/>
                    </a:solidFill>
                  </a:tcPr>
                </a:tc>
                <a:tc>
                  <a:txBody>
                    <a:bodyPr/>
                    <a:lstStyle/>
                    <a:p>
                      <a:pPr algn="ctr" fontAlgn="b"/>
                      <a:r>
                        <a:rPr lang="en-US" sz="1200" b="1" u="none" strike="noStrike">
                          <a:solidFill>
                            <a:srgbClr val="FFFFFF"/>
                          </a:solidFill>
                          <a:effectLst/>
                        </a:rPr>
                        <a:t>Daily net fish consumption (Ton)</a:t>
                      </a:r>
                      <a:endParaRPr lang="en-US" sz="1200" b="1" i="0" u="none" strike="noStrike">
                        <a:solidFill>
                          <a:srgbClr val="FFFFFF"/>
                        </a:solidFill>
                        <a:effectLst/>
                        <a:latin typeface="Calibri" panose="020F0502020204030204" pitchFamily="34" charset="0"/>
                      </a:endParaRPr>
                    </a:p>
                  </a:txBody>
                  <a:tcPr marL="0" marR="0" marT="0" marB="0" anchor="ctr">
                    <a:solidFill>
                      <a:srgbClr val="132E57"/>
                    </a:solidFill>
                  </a:tcPr>
                </a:tc>
                <a:extLst>
                  <a:ext uri="{0D108BD9-81ED-4DB2-BD59-A6C34878D82A}">
                    <a16:rowId xmlns:a16="http://schemas.microsoft.com/office/drawing/2014/main" val="198672355"/>
                  </a:ext>
                </a:extLst>
              </a:tr>
              <a:tr h="206666">
                <a:tc>
                  <a:txBody>
                    <a:bodyPr/>
                    <a:lstStyle/>
                    <a:p>
                      <a:pPr algn="ctr" fontAlgn="b"/>
                      <a:r>
                        <a:rPr lang="en-US" sz="1200" b="0" u="none" strike="noStrike">
                          <a:solidFill>
                            <a:srgbClr val="000000"/>
                          </a:solidFill>
                          <a:effectLst/>
                        </a:rPr>
                        <a:t>PAPUA</a:t>
                      </a:r>
                      <a:endParaRPr lang="en-US" sz="1200" b="0" i="0" u="none" strike="noStrike">
                        <a:solidFill>
                          <a:srgbClr val="000000"/>
                        </a:solidFill>
                        <a:effectLst/>
                        <a:latin typeface="Calibri" panose="020F0502020204030204" pitchFamily="34" charset="0"/>
                      </a:endParaRPr>
                    </a:p>
                  </a:txBody>
                  <a:tcPr marL="0" marR="0" marT="0" marB="0" anchor="ctr">
                    <a:solidFill>
                      <a:srgbClr val="FFFFFF"/>
                    </a:solidFill>
                  </a:tcPr>
                </a:tc>
                <a:tc>
                  <a:txBody>
                    <a:bodyPr/>
                    <a:lstStyle/>
                    <a:p>
                      <a:pPr algn="ctr" fontAlgn="b"/>
                      <a:r>
                        <a:rPr lang="en-US" sz="1200" b="0" u="none" strike="noStrike">
                          <a:solidFill>
                            <a:srgbClr val="000000"/>
                          </a:solidFill>
                          <a:effectLst/>
                        </a:rPr>
                        <a:t>93.317</a:t>
                      </a:r>
                      <a:endParaRPr lang="en-US" sz="1200" b="0" i="0" u="none" strike="noStrike">
                        <a:solidFill>
                          <a:srgbClr val="000000"/>
                        </a:solidFill>
                        <a:effectLst/>
                        <a:latin typeface="Calibri" panose="020F0502020204030204" pitchFamily="34" charset="0"/>
                      </a:endParaRPr>
                    </a:p>
                  </a:txBody>
                  <a:tcPr marL="0" marR="0" marT="0" marB="0" anchor="ctr">
                    <a:solidFill>
                      <a:srgbClr val="FFFFFF"/>
                    </a:solidFill>
                  </a:tcPr>
                </a:tc>
                <a:extLst>
                  <a:ext uri="{0D108BD9-81ED-4DB2-BD59-A6C34878D82A}">
                    <a16:rowId xmlns:a16="http://schemas.microsoft.com/office/drawing/2014/main" val="3384199554"/>
                  </a:ext>
                </a:extLst>
              </a:tr>
              <a:tr h="206666">
                <a:tc>
                  <a:txBody>
                    <a:bodyPr/>
                    <a:lstStyle/>
                    <a:p>
                      <a:pPr algn="ctr" fontAlgn="b"/>
                      <a:r>
                        <a:rPr lang="en-US" sz="1200" b="0" u="none" strike="noStrike">
                          <a:solidFill>
                            <a:srgbClr val="000000"/>
                          </a:solidFill>
                          <a:effectLst/>
                        </a:rPr>
                        <a:t>KALIMANTAN BARAT</a:t>
                      </a:r>
                      <a:endParaRPr lang="en-US" sz="1200" b="0" i="0" u="none" strike="noStrike">
                        <a:solidFill>
                          <a:srgbClr val="000000"/>
                        </a:solidFill>
                        <a:effectLst/>
                        <a:latin typeface="Calibri" panose="020F0502020204030204" pitchFamily="34" charset="0"/>
                      </a:endParaRPr>
                    </a:p>
                  </a:txBody>
                  <a:tcPr marL="0" marR="0" marT="0" marB="0" anchor="ctr">
                    <a:solidFill>
                      <a:srgbClr val="F9CA0A"/>
                    </a:solidFill>
                  </a:tcPr>
                </a:tc>
                <a:tc>
                  <a:txBody>
                    <a:bodyPr/>
                    <a:lstStyle/>
                    <a:p>
                      <a:pPr algn="ctr" fontAlgn="b"/>
                      <a:r>
                        <a:rPr lang="en-US" sz="1200" b="0" u="none" strike="noStrike">
                          <a:solidFill>
                            <a:srgbClr val="000000"/>
                          </a:solidFill>
                          <a:effectLst/>
                        </a:rPr>
                        <a:t>96.329</a:t>
                      </a:r>
                      <a:endParaRPr lang="en-US" sz="1200" b="0" i="0" u="none" strike="noStrike">
                        <a:solidFill>
                          <a:srgbClr val="000000"/>
                        </a:solidFill>
                        <a:effectLst/>
                        <a:latin typeface="Calibri" panose="020F0502020204030204" pitchFamily="34" charset="0"/>
                      </a:endParaRPr>
                    </a:p>
                  </a:txBody>
                  <a:tcPr marL="0" marR="0" marT="0" marB="0" anchor="ctr">
                    <a:solidFill>
                      <a:srgbClr val="F9CA0A"/>
                    </a:solidFill>
                  </a:tcPr>
                </a:tc>
                <a:extLst>
                  <a:ext uri="{0D108BD9-81ED-4DB2-BD59-A6C34878D82A}">
                    <a16:rowId xmlns:a16="http://schemas.microsoft.com/office/drawing/2014/main" val="250507315"/>
                  </a:ext>
                </a:extLst>
              </a:tr>
              <a:tr h="206666">
                <a:tc>
                  <a:txBody>
                    <a:bodyPr/>
                    <a:lstStyle/>
                    <a:p>
                      <a:pPr algn="ctr" fontAlgn="b"/>
                      <a:r>
                        <a:rPr lang="en-US" sz="1200" b="0" u="none" strike="noStrike">
                          <a:solidFill>
                            <a:srgbClr val="000000"/>
                          </a:solidFill>
                          <a:effectLst/>
                        </a:rPr>
                        <a:t>JAWA BARAT</a:t>
                      </a:r>
                      <a:endParaRPr lang="en-US" sz="1200" b="0" i="0" u="none" strike="noStrike">
                        <a:solidFill>
                          <a:srgbClr val="000000"/>
                        </a:solidFill>
                        <a:effectLst/>
                        <a:latin typeface="Calibri" panose="020F0502020204030204" pitchFamily="34" charset="0"/>
                      </a:endParaRPr>
                    </a:p>
                  </a:txBody>
                  <a:tcPr marL="0" marR="0" marT="0" marB="0" anchor="ctr">
                    <a:solidFill>
                      <a:srgbClr val="FFFFFF"/>
                    </a:solidFill>
                  </a:tcPr>
                </a:tc>
                <a:tc>
                  <a:txBody>
                    <a:bodyPr/>
                    <a:lstStyle/>
                    <a:p>
                      <a:pPr algn="ctr" fontAlgn="b"/>
                      <a:r>
                        <a:rPr lang="en-US" sz="1200" b="0" u="none" strike="noStrike">
                          <a:solidFill>
                            <a:srgbClr val="000000"/>
                          </a:solidFill>
                          <a:effectLst/>
                        </a:rPr>
                        <a:t>159.011</a:t>
                      </a:r>
                      <a:endParaRPr lang="en-US" sz="1200" b="0" i="0" u="none" strike="noStrike">
                        <a:solidFill>
                          <a:srgbClr val="000000"/>
                        </a:solidFill>
                        <a:effectLst/>
                        <a:latin typeface="Calibri" panose="020F0502020204030204" pitchFamily="34" charset="0"/>
                      </a:endParaRPr>
                    </a:p>
                  </a:txBody>
                  <a:tcPr marL="0" marR="0" marT="0" marB="0" anchor="ctr">
                    <a:solidFill>
                      <a:srgbClr val="FFFFFF"/>
                    </a:solidFill>
                  </a:tcPr>
                </a:tc>
                <a:extLst>
                  <a:ext uri="{0D108BD9-81ED-4DB2-BD59-A6C34878D82A}">
                    <a16:rowId xmlns:a16="http://schemas.microsoft.com/office/drawing/2014/main" val="38318285"/>
                  </a:ext>
                </a:extLst>
              </a:tr>
              <a:tr h="206666">
                <a:tc>
                  <a:txBody>
                    <a:bodyPr/>
                    <a:lstStyle/>
                    <a:p>
                      <a:pPr algn="ctr" fontAlgn="b"/>
                      <a:r>
                        <a:rPr lang="en-US" sz="1200" b="0" u="none" strike="noStrike">
                          <a:solidFill>
                            <a:srgbClr val="000000"/>
                          </a:solidFill>
                          <a:effectLst/>
                        </a:rPr>
                        <a:t>SUMATERA UTARA</a:t>
                      </a:r>
                      <a:endParaRPr lang="en-US" sz="1200" b="0" i="0" u="none" strike="noStrike">
                        <a:solidFill>
                          <a:srgbClr val="000000"/>
                        </a:solidFill>
                        <a:effectLst/>
                        <a:latin typeface="Calibri" panose="020F0502020204030204" pitchFamily="34" charset="0"/>
                      </a:endParaRPr>
                    </a:p>
                  </a:txBody>
                  <a:tcPr marL="0" marR="0" marT="0" marB="0" anchor="ctr">
                    <a:solidFill>
                      <a:srgbClr val="F9CA0A"/>
                    </a:solidFill>
                  </a:tcPr>
                </a:tc>
                <a:tc>
                  <a:txBody>
                    <a:bodyPr/>
                    <a:lstStyle/>
                    <a:p>
                      <a:pPr algn="ctr" fontAlgn="b"/>
                      <a:r>
                        <a:rPr lang="en-US" sz="1200" b="0" u="none" strike="noStrike">
                          <a:solidFill>
                            <a:srgbClr val="000000"/>
                          </a:solidFill>
                          <a:effectLst/>
                        </a:rPr>
                        <a:t>231.546</a:t>
                      </a:r>
                      <a:endParaRPr lang="en-US" sz="1200" b="0" i="0" u="none" strike="noStrike">
                        <a:solidFill>
                          <a:srgbClr val="000000"/>
                        </a:solidFill>
                        <a:effectLst/>
                        <a:latin typeface="Calibri" panose="020F0502020204030204" pitchFamily="34" charset="0"/>
                      </a:endParaRPr>
                    </a:p>
                  </a:txBody>
                  <a:tcPr marL="0" marR="0" marT="0" marB="0" anchor="ctr">
                    <a:solidFill>
                      <a:srgbClr val="F9CA0A"/>
                    </a:solidFill>
                  </a:tcPr>
                </a:tc>
                <a:extLst>
                  <a:ext uri="{0D108BD9-81ED-4DB2-BD59-A6C34878D82A}">
                    <a16:rowId xmlns:a16="http://schemas.microsoft.com/office/drawing/2014/main" val="1389130074"/>
                  </a:ext>
                </a:extLst>
              </a:tr>
              <a:tr h="206666">
                <a:tc>
                  <a:txBody>
                    <a:bodyPr/>
                    <a:lstStyle/>
                    <a:p>
                      <a:pPr algn="ctr" fontAlgn="b"/>
                      <a:r>
                        <a:rPr lang="en-US" sz="1200" b="0" u="none" strike="noStrike">
                          <a:solidFill>
                            <a:srgbClr val="000000"/>
                          </a:solidFill>
                          <a:effectLst/>
                        </a:rPr>
                        <a:t>RIAU</a:t>
                      </a:r>
                      <a:endParaRPr lang="en-US" sz="1200" b="0" i="0" u="none" strike="noStrike">
                        <a:solidFill>
                          <a:srgbClr val="000000"/>
                        </a:solidFill>
                        <a:effectLst/>
                        <a:latin typeface="Calibri" panose="020F0502020204030204" pitchFamily="34" charset="0"/>
                      </a:endParaRPr>
                    </a:p>
                  </a:txBody>
                  <a:tcPr marL="0" marR="0" marT="0" marB="0" anchor="ctr">
                    <a:solidFill>
                      <a:srgbClr val="FFFFFF"/>
                    </a:solidFill>
                  </a:tcPr>
                </a:tc>
                <a:tc>
                  <a:txBody>
                    <a:bodyPr/>
                    <a:lstStyle/>
                    <a:p>
                      <a:pPr algn="ctr" fontAlgn="b"/>
                      <a:r>
                        <a:rPr lang="en-US" sz="1200" b="0" u="none" strike="noStrike">
                          <a:solidFill>
                            <a:srgbClr val="000000"/>
                          </a:solidFill>
                          <a:effectLst/>
                        </a:rPr>
                        <a:t>231.607</a:t>
                      </a:r>
                      <a:endParaRPr lang="en-US" sz="1200" b="0" i="0" u="none" strike="noStrike">
                        <a:solidFill>
                          <a:srgbClr val="000000"/>
                        </a:solidFill>
                        <a:effectLst/>
                        <a:latin typeface="Calibri" panose="020F0502020204030204" pitchFamily="34" charset="0"/>
                      </a:endParaRPr>
                    </a:p>
                  </a:txBody>
                  <a:tcPr marL="0" marR="0" marT="0" marB="0" anchor="ctr">
                    <a:solidFill>
                      <a:srgbClr val="FFFFFF"/>
                    </a:solidFill>
                  </a:tcPr>
                </a:tc>
                <a:extLst>
                  <a:ext uri="{0D108BD9-81ED-4DB2-BD59-A6C34878D82A}">
                    <a16:rowId xmlns:a16="http://schemas.microsoft.com/office/drawing/2014/main" val="387881370"/>
                  </a:ext>
                </a:extLst>
              </a:tr>
              <a:tr h="206666">
                <a:tc>
                  <a:txBody>
                    <a:bodyPr/>
                    <a:lstStyle/>
                    <a:p>
                      <a:pPr algn="ctr" fontAlgn="b"/>
                      <a:r>
                        <a:rPr lang="en-US" sz="1200" b="0" u="none" strike="noStrike">
                          <a:solidFill>
                            <a:srgbClr val="000000"/>
                          </a:solidFill>
                          <a:effectLst/>
                        </a:rPr>
                        <a:t>BANTEN</a:t>
                      </a:r>
                      <a:endParaRPr lang="en-US" sz="1200" b="0" i="0" u="none" strike="noStrike">
                        <a:solidFill>
                          <a:srgbClr val="000000"/>
                        </a:solidFill>
                        <a:effectLst/>
                        <a:latin typeface="Calibri" panose="020F0502020204030204" pitchFamily="34" charset="0"/>
                      </a:endParaRPr>
                    </a:p>
                  </a:txBody>
                  <a:tcPr marL="0" marR="0" marT="0" marB="0" anchor="ctr">
                    <a:solidFill>
                      <a:srgbClr val="F9CA0A"/>
                    </a:solidFill>
                  </a:tcPr>
                </a:tc>
                <a:tc>
                  <a:txBody>
                    <a:bodyPr/>
                    <a:lstStyle/>
                    <a:p>
                      <a:pPr algn="ctr" fontAlgn="b"/>
                      <a:r>
                        <a:rPr lang="en-US" sz="1200" b="0" u="none" strike="noStrike">
                          <a:solidFill>
                            <a:srgbClr val="000000"/>
                          </a:solidFill>
                          <a:effectLst/>
                        </a:rPr>
                        <a:t>624.773</a:t>
                      </a:r>
                      <a:endParaRPr lang="en-US" sz="1200" b="0" i="0" u="none" strike="noStrike">
                        <a:solidFill>
                          <a:srgbClr val="000000"/>
                        </a:solidFill>
                        <a:effectLst/>
                        <a:latin typeface="Calibri" panose="020F0502020204030204" pitchFamily="34" charset="0"/>
                      </a:endParaRPr>
                    </a:p>
                  </a:txBody>
                  <a:tcPr marL="0" marR="0" marT="0" marB="0" anchor="ctr">
                    <a:solidFill>
                      <a:srgbClr val="F9CA0A"/>
                    </a:solidFill>
                  </a:tcPr>
                </a:tc>
                <a:extLst>
                  <a:ext uri="{0D108BD9-81ED-4DB2-BD59-A6C34878D82A}">
                    <a16:rowId xmlns:a16="http://schemas.microsoft.com/office/drawing/2014/main" val="2009979186"/>
                  </a:ext>
                </a:extLst>
              </a:tr>
              <a:tr h="206666">
                <a:tc>
                  <a:txBody>
                    <a:bodyPr/>
                    <a:lstStyle/>
                    <a:p>
                      <a:pPr algn="ctr" fontAlgn="b"/>
                      <a:r>
                        <a:rPr lang="en-US" sz="1200" b="0" u="none" strike="noStrike">
                          <a:solidFill>
                            <a:srgbClr val="000000"/>
                          </a:solidFill>
                          <a:effectLst/>
                        </a:rPr>
                        <a:t>JAWA TENGAH</a:t>
                      </a:r>
                      <a:endParaRPr lang="en-US" sz="1200" b="0" i="0" u="none" strike="noStrike">
                        <a:solidFill>
                          <a:srgbClr val="000000"/>
                        </a:solidFill>
                        <a:effectLst/>
                        <a:latin typeface="Calibri" panose="020F0502020204030204" pitchFamily="34" charset="0"/>
                      </a:endParaRPr>
                    </a:p>
                  </a:txBody>
                  <a:tcPr marL="0" marR="0" marT="0" marB="0" anchor="ctr">
                    <a:solidFill>
                      <a:srgbClr val="FFFFFF"/>
                    </a:solidFill>
                  </a:tcPr>
                </a:tc>
                <a:tc>
                  <a:txBody>
                    <a:bodyPr/>
                    <a:lstStyle/>
                    <a:p>
                      <a:pPr algn="ctr" fontAlgn="b"/>
                      <a:r>
                        <a:rPr lang="en-US" sz="1200" b="0" u="none" strike="noStrike">
                          <a:solidFill>
                            <a:srgbClr val="000000"/>
                          </a:solidFill>
                          <a:effectLst/>
                        </a:rPr>
                        <a:t>677.113</a:t>
                      </a:r>
                      <a:endParaRPr lang="en-US" sz="1200" b="0" i="0" u="none" strike="noStrike">
                        <a:solidFill>
                          <a:srgbClr val="000000"/>
                        </a:solidFill>
                        <a:effectLst/>
                        <a:latin typeface="Calibri" panose="020F0502020204030204" pitchFamily="34" charset="0"/>
                      </a:endParaRPr>
                    </a:p>
                  </a:txBody>
                  <a:tcPr marL="0" marR="0" marT="0" marB="0" anchor="ctr">
                    <a:solidFill>
                      <a:srgbClr val="FFFFFF"/>
                    </a:solidFill>
                  </a:tcPr>
                </a:tc>
                <a:extLst>
                  <a:ext uri="{0D108BD9-81ED-4DB2-BD59-A6C34878D82A}">
                    <a16:rowId xmlns:a16="http://schemas.microsoft.com/office/drawing/2014/main" val="545353348"/>
                  </a:ext>
                </a:extLst>
              </a:tr>
              <a:tr h="206666">
                <a:tc>
                  <a:txBody>
                    <a:bodyPr/>
                    <a:lstStyle/>
                    <a:p>
                      <a:pPr algn="ctr" fontAlgn="b"/>
                      <a:r>
                        <a:rPr lang="en-US" sz="1200" b="0" u="none" strike="noStrike">
                          <a:solidFill>
                            <a:srgbClr val="000000"/>
                          </a:solidFill>
                          <a:effectLst/>
                        </a:rPr>
                        <a:t>JAWA TIMUR</a:t>
                      </a:r>
                      <a:endParaRPr lang="en-US" sz="1200" b="0" i="0" u="none" strike="noStrike">
                        <a:solidFill>
                          <a:srgbClr val="000000"/>
                        </a:solidFill>
                        <a:effectLst/>
                        <a:latin typeface="Calibri" panose="020F0502020204030204" pitchFamily="34" charset="0"/>
                      </a:endParaRPr>
                    </a:p>
                  </a:txBody>
                  <a:tcPr marL="0" marR="0" marT="0" marB="0" anchor="ctr">
                    <a:solidFill>
                      <a:srgbClr val="F9CA0A"/>
                    </a:solidFill>
                  </a:tcPr>
                </a:tc>
                <a:tc>
                  <a:txBody>
                    <a:bodyPr/>
                    <a:lstStyle/>
                    <a:p>
                      <a:pPr algn="ctr" fontAlgn="b"/>
                      <a:r>
                        <a:rPr lang="en-US" sz="1200" b="0" u="none" strike="noStrike">
                          <a:solidFill>
                            <a:srgbClr val="000000"/>
                          </a:solidFill>
                          <a:effectLst/>
                        </a:rPr>
                        <a:t>939.872</a:t>
                      </a:r>
                      <a:endParaRPr lang="en-US" sz="1200" b="0" i="0" u="none" strike="noStrike">
                        <a:solidFill>
                          <a:srgbClr val="000000"/>
                        </a:solidFill>
                        <a:effectLst/>
                        <a:latin typeface="Calibri" panose="020F0502020204030204" pitchFamily="34" charset="0"/>
                      </a:endParaRPr>
                    </a:p>
                  </a:txBody>
                  <a:tcPr marL="0" marR="0" marT="0" marB="0" anchor="ctr">
                    <a:solidFill>
                      <a:srgbClr val="F9CA0A"/>
                    </a:solidFill>
                  </a:tcPr>
                </a:tc>
                <a:extLst>
                  <a:ext uri="{0D108BD9-81ED-4DB2-BD59-A6C34878D82A}">
                    <a16:rowId xmlns:a16="http://schemas.microsoft.com/office/drawing/2014/main" val="3089329801"/>
                  </a:ext>
                </a:extLst>
              </a:tr>
            </a:tbl>
          </a:graphicData>
        </a:graphic>
      </p:graphicFrame>
      <p:graphicFrame>
        <p:nvGraphicFramePr>
          <p:cNvPr id="15" name="Table 14">
            <a:extLst>
              <a:ext uri="{FF2B5EF4-FFF2-40B4-BE49-F238E27FC236}">
                <a16:creationId xmlns:a16="http://schemas.microsoft.com/office/drawing/2014/main" id="{1127B674-359A-45E9-9CDB-624FD0457FA1}"/>
              </a:ext>
            </a:extLst>
          </p:cNvPr>
          <p:cNvGraphicFramePr>
            <a:graphicFrameLocks noGrp="1"/>
          </p:cNvGraphicFramePr>
          <p:nvPr>
            <p:extLst>
              <p:ext uri="{D42A27DB-BD31-4B8C-83A1-F6EECF244321}">
                <p14:modId xmlns:p14="http://schemas.microsoft.com/office/powerpoint/2010/main" val="2700013814"/>
              </p:ext>
            </p:extLst>
          </p:nvPr>
        </p:nvGraphicFramePr>
        <p:xfrm>
          <a:off x="8609783" y="2180088"/>
          <a:ext cx="3139305" cy="2029603"/>
        </p:xfrm>
        <a:graphic>
          <a:graphicData uri="http://schemas.openxmlformats.org/drawingml/2006/table">
            <a:tbl>
              <a:tblPr/>
              <a:tblGrid>
                <a:gridCol w="1795163">
                  <a:extLst>
                    <a:ext uri="{9D8B030D-6E8A-4147-A177-3AD203B41FA5}">
                      <a16:colId xmlns:a16="http://schemas.microsoft.com/office/drawing/2014/main" val="291976997"/>
                    </a:ext>
                  </a:extLst>
                </a:gridCol>
                <a:gridCol w="1344142">
                  <a:extLst>
                    <a:ext uri="{9D8B030D-6E8A-4147-A177-3AD203B41FA5}">
                      <a16:colId xmlns:a16="http://schemas.microsoft.com/office/drawing/2014/main" val="508665001"/>
                    </a:ext>
                  </a:extLst>
                </a:gridCol>
              </a:tblGrid>
              <a:tr h="376275">
                <a:tc>
                  <a:txBody>
                    <a:bodyPr/>
                    <a:lstStyle/>
                    <a:p>
                      <a:pPr algn="ctr" fontAlgn="b"/>
                      <a:r>
                        <a:rPr lang="en-US" sz="1200" b="1" u="none" strike="noStrike">
                          <a:solidFill>
                            <a:srgbClr val="FFFFFF"/>
                          </a:solidFill>
                          <a:effectLst/>
                        </a:rPr>
                        <a:t>Provinces</a:t>
                      </a:r>
                      <a:endParaRPr lang="en-US" sz="1200" b="1" i="0" u="none" strike="noStrike">
                        <a:solidFill>
                          <a:srgbClr val="FFFFFF"/>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32E57"/>
                    </a:solidFill>
                  </a:tcPr>
                </a:tc>
                <a:tc>
                  <a:txBody>
                    <a:bodyPr/>
                    <a:lstStyle/>
                    <a:p>
                      <a:pPr algn="ctr" fontAlgn="b"/>
                      <a:r>
                        <a:rPr lang="en-US" sz="1200" b="1" u="none" strike="noStrike">
                          <a:solidFill>
                            <a:srgbClr val="FFFFFF"/>
                          </a:solidFill>
                          <a:effectLst/>
                        </a:rPr>
                        <a:t>Daily net fish Production (Ton)</a:t>
                      </a:r>
                      <a:endParaRPr lang="en-US" sz="1200" b="1" i="0" u="none" strike="noStrike">
                        <a:solidFill>
                          <a:srgbClr val="FFFFFF"/>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32E57"/>
                    </a:solidFill>
                  </a:tcPr>
                </a:tc>
                <a:extLst>
                  <a:ext uri="{0D108BD9-81ED-4DB2-BD59-A6C34878D82A}">
                    <a16:rowId xmlns:a16="http://schemas.microsoft.com/office/drawing/2014/main" val="3678831281"/>
                  </a:ext>
                </a:extLst>
              </a:tr>
              <a:tr h="206666">
                <a:tc>
                  <a:txBody>
                    <a:bodyPr/>
                    <a:lstStyle/>
                    <a:p>
                      <a:pPr marL="0" algn="ctr" defTabSz="914400" rtl="0" eaLnBrk="1" fontAlgn="b" latinLnBrk="0" hangingPunct="1"/>
                      <a:r>
                        <a:rPr lang="en-US" sz="1200" b="0" u="none" strike="noStrike" kern="1200">
                          <a:solidFill>
                            <a:srgbClr val="000000"/>
                          </a:solidFill>
                          <a:effectLst/>
                          <a:latin typeface="+mn-lt"/>
                          <a:ea typeface="+mn-ea"/>
                          <a:cs typeface="+mn-cs"/>
                        </a:rPr>
                        <a:t>SUMATERA SELATAN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b" latinLnBrk="0" hangingPunct="1"/>
                      <a:r>
                        <a:rPr lang="en-US" sz="1200" b="0" u="none" strike="noStrike" kern="1200">
                          <a:solidFill>
                            <a:srgbClr val="000000"/>
                          </a:solidFill>
                          <a:effectLst/>
                          <a:latin typeface="+mn-lt"/>
                          <a:ea typeface="+mn-ea"/>
                          <a:cs typeface="+mn-cs"/>
                        </a:rPr>
                        <a:t>980.88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66421024"/>
                  </a:ext>
                </a:extLst>
              </a:tr>
              <a:tr h="206666">
                <a:tc>
                  <a:txBody>
                    <a:bodyPr/>
                    <a:lstStyle/>
                    <a:p>
                      <a:pPr marL="0" algn="ctr" defTabSz="914400" rtl="0" eaLnBrk="1" fontAlgn="b" latinLnBrk="0" hangingPunct="1"/>
                      <a:r>
                        <a:rPr lang="en-US" sz="1200" b="0" u="none" strike="noStrike" kern="1200">
                          <a:solidFill>
                            <a:srgbClr val="000000"/>
                          </a:solidFill>
                          <a:effectLst/>
                          <a:latin typeface="+mn-lt"/>
                          <a:ea typeface="+mn-ea"/>
                          <a:cs typeface="+mn-cs"/>
                        </a:rPr>
                        <a:t>SULAWESI UTARA</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CA0A"/>
                    </a:solidFill>
                  </a:tcPr>
                </a:tc>
                <a:tc>
                  <a:txBody>
                    <a:bodyPr/>
                    <a:lstStyle/>
                    <a:p>
                      <a:pPr marL="0" algn="ctr" defTabSz="914400" rtl="0" eaLnBrk="1" fontAlgn="b" latinLnBrk="0" hangingPunct="1"/>
                      <a:r>
                        <a:rPr lang="en-US" sz="1200" b="0" u="none" strike="noStrike" kern="1200">
                          <a:solidFill>
                            <a:srgbClr val="000000"/>
                          </a:solidFill>
                          <a:effectLst/>
                          <a:latin typeface="+mn-lt"/>
                          <a:ea typeface="+mn-ea"/>
                          <a:cs typeface="+mn-cs"/>
                        </a:rPr>
                        <a:t>745.77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CA0A"/>
                    </a:solidFill>
                  </a:tcPr>
                </a:tc>
                <a:extLst>
                  <a:ext uri="{0D108BD9-81ED-4DB2-BD59-A6C34878D82A}">
                    <a16:rowId xmlns:a16="http://schemas.microsoft.com/office/drawing/2014/main" val="651373333"/>
                  </a:ext>
                </a:extLst>
              </a:tr>
              <a:tr h="206666">
                <a:tc>
                  <a:txBody>
                    <a:bodyPr/>
                    <a:lstStyle/>
                    <a:p>
                      <a:pPr marL="0" algn="ctr" defTabSz="914400" rtl="0" eaLnBrk="1" fontAlgn="b" latinLnBrk="0" hangingPunct="1"/>
                      <a:r>
                        <a:rPr lang="en-US" sz="1200" b="0" u="none" strike="noStrike" kern="1200">
                          <a:solidFill>
                            <a:srgbClr val="000000"/>
                          </a:solidFill>
                          <a:effectLst/>
                          <a:latin typeface="+mn-lt"/>
                          <a:ea typeface="+mn-ea"/>
                          <a:cs typeface="+mn-cs"/>
                        </a:rPr>
                        <a:t>SUMATERA BARAT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b" latinLnBrk="0" hangingPunct="1"/>
                      <a:r>
                        <a:rPr lang="en-US" sz="1200" b="0" u="none" strike="noStrike" kern="1200">
                          <a:solidFill>
                            <a:srgbClr val="000000"/>
                          </a:solidFill>
                          <a:effectLst/>
                          <a:latin typeface="+mn-lt"/>
                          <a:ea typeface="+mn-ea"/>
                          <a:cs typeface="+mn-cs"/>
                        </a:rPr>
                        <a:t>478.03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894025828"/>
                  </a:ext>
                </a:extLst>
              </a:tr>
              <a:tr h="206666">
                <a:tc>
                  <a:txBody>
                    <a:bodyPr/>
                    <a:lstStyle/>
                    <a:p>
                      <a:pPr marL="0" algn="ctr" defTabSz="914400" rtl="0" eaLnBrk="1" fontAlgn="b" latinLnBrk="0" hangingPunct="1"/>
                      <a:r>
                        <a:rPr lang="en-US" sz="1200" b="0" u="none" strike="noStrike" kern="1200">
                          <a:solidFill>
                            <a:srgbClr val="000000"/>
                          </a:solidFill>
                          <a:effectLst/>
                          <a:latin typeface="+mn-lt"/>
                          <a:ea typeface="+mn-ea"/>
                          <a:cs typeface="+mn-cs"/>
                        </a:rPr>
                        <a:t>MALUKU</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CA0A"/>
                    </a:solidFill>
                  </a:tcPr>
                </a:tc>
                <a:tc>
                  <a:txBody>
                    <a:bodyPr/>
                    <a:lstStyle/>
                    <a:p>
                      <a:pPr marL="0" algn="ctr" defTabSz="914400" rtl="0" eaLnBrk="1" fontAlgn="b" latinLnBrk="0" hangingPunct="1"/>
                      <a:r>
                        <a:rPr lang="en-US" sz="1200" b="0" u="none" strike="noStrike" kern="1200">
                          <a:solidFill>
                            <a:srgbClr val="000000"/>
                          </a:solidFill>
                          <a:effectLst/>
                          <a:latin typeface="+mn-lt"/>
                          <a:ea typeface="+mn-ea"/>
                          <a:cs typeface="+mn-cs"/>
                        </a:rPr>
                        <a:t>434.55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CA0A"/>
                    </a:solidFill>
                  </a:tcPr>
                </a:tc>
                <a:extLst>
                  <a:ext uri="{0D108BD9-81ED-4DB2-BD59-A6C34878D82A}">
                    <a16:rowId xmlns:a16="http://schemas.microsoft.com/office/drawing/2014/main" val="2108419116"/>
                  </a:ext>
                </a:extLst>
              </a:tr>
              <a:tr h="206666">
                <a:tc>
                  <a:txBody>
                    <a:bodyPr/>
                    <a:lstStyle/>
                    <a:p>
                      <a:pPr marL="0" algn="ctr" defTabSz="914400" rtl="0" eaLnBrk="1" fontAlgn="b" latinLnBrk="0" hangingPunct="1"/>
                      <a:r>
                        <a:rPr lang="en-US" sz="1200" b="0" u="none" strike="noStrike" kern="1200">
                          <a:solidFill>
                            <a:srgbClr val="000000"/>
                          </a:solidFill>
                          <a:effectLst/>
                          <a:latin typeface="+mn-lt"/>
                          <a:ea typeface="+mn-ea"/>
                          <a:cs typeface="+mn-cs"/>
                        </a:rPr>
                        <a:t>KALIMANTAN TENGAH</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b" latinLnBrk="0" hangingPunct="1"/>
                      <a:r>
                        <a:rPr lang="en-US" sz="1200" b="0" u="none" strike="noStrike" kern="1200">
                          <a:solidFill>
                            <a:srgbClr val="000000"/>
                          </a:solidFill>
                          <a:effectLst/>
                          <a:latin typeface="+mn-lt"/>
                          <a:ea typeface="+mn-ea"/>
                          <a:cs typeface="+mn-cs"/>
                        </a:rPr>
                        <a:t>315.87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06245998"/>
                  </a:ext>
                </a:extLst>
              </a:tr>
              <a:tr h="206666">
                <a:tc>
                  <a:txBody>
                    <a:bodyPr/>
                    <a:lstStyle/>
                    <a:p>
                      <a:pPr marL="0" algn="ctr" defTabSz="914400" rtl="0" eaLnBrk="1" fontAlgn="b" latinLnBrk="0" hangingPunct="1"/>
                      <a:r>
                        <a:rPr lang="en-US" sz="1200" b="0" u="none" strike="noStrike" kern="1200">
                          <a:solidFill>
                            <a:srgbClr val="000000"/>
                          </a:solidFill>
                          <a:effectLst/>
                          <a:latin typeface="+mn-lt"/>
                          <a:ea typeface="+mn-ea"/>
                          <a:cs typeface="+mn-cs"/>
                        </a:rPr>
                        <a:t>MALUKU UTARA</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CA0A"/>
                    </a:solidFill>
                  </a:tcPr>
                </a:tc>
                <a:tc>
                  <a:txBody>
                    <a:bodyPr/>
                    <a:lstStyle/>
                    <a:p>
                      <a:pPr marL="0" algn="ctr" defTabSz="914400" rtl="0" eaLnBrk="1" fontAlgn="b" latinLnBrk="0" hangingPunct="1"/>
                      <a:r>
                        <a:rPr lang="en-US" sz="1200" b="0" u="none" strike="noStrike" kern="1200">
                          <a:solidFill>
                            <a:srgbClr val="000000"/>
                          </a:solidFill>
                          <a:effectLst/>
                          <a:latin typeface="+mn-lt"/>
                          <a:ea typeface="+mn-ea"/>
                          <a:cs typeface="+mn-cs"/>
                        </a:rPr>
                        <a:t>277.63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CA0A"/>
                    </a:solidFill>
                  </a:tcPr>
                </a:tc>
                <a:extLst>
                  <a:ext uri="{0D108BD9-81ED-4DB2-BD59-A6C34878D82A}">
                    <a16:rowId xmlns:a16="http://schemas.microsoft.com/office/drawing/2014/main" val="2066038300"/>
                  </a:ext>
                </a:extLst>
              </a:tr>
              <a:tr h="206666">
                <a:tc>
                  <a:txBody>
                    <a:bodyPr/>
                    <a:lstStyle/>
                    <a:p>
                      <a:pPr marL="0" algn="ctr" defTabSz="914400" rtl="0" eaLnBrk="1" fontAlgn="b" latinLnBrk="0" hangingPunct="1"/>
                      <a:r>
                        <a:rPr lang="en-US" sz="1200" b="0" u="none" strike="noStrike" kern="1200">
                          <a:solidFill>
                            <a:srgbClr val="000000"/>
                          </a:solidFill>
                          <a:effectLst/>
                          <a:latin typeface="+mn-lt"/>
                          <a:ea typeface="+mn-ea"/>
                          <a:cs typeface="+mn-cs"/>
                        </a:rPr>
                        <a:t>NUSA TENGGARA BARAT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b" latinLnBrk="0" hangingPunct="1"/>
                      <a:r>
                        <a:rPr lang="en-US" sz="1200" b="0" u="none" strike="noStrike" kern="1200">
                          <a:solidFill>
                            <a:srgbClr val="000000"/>
                          </a:solidFill>
                          <a:effectLst/>
                          <a:latin typeface="+mn-lt"/>
                          <a:ea typeface="+mn-ea"/>
                          <a:cs typeface="+mn-cs"/>
                        </a:rPr>
                        <a:t>272.67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870569995"/>
                  </a:ext>
                </a:extLst>
              </a:tr>
              <a:tr h="206666">
                <a:tc>
                  <a:txBody>
                    <a:bodyPr/>
                    <a:lstStyle/>
                    <a:p>
                      <a:pPr marL="0" algn="ctr" defTabSz="914400" rtl="0" eaLnBrk="1" fontAlgn="b" latinLnBrk="0" hangingPunct="1"/>
                      <a:r>
                        <a:rPr lang="en-US" sz="1200" b="0" u="none" strike="noStrike" kern="1200">
                          <a:solidFill>
                            <a:srgbClr val="000000"/>
                          </a:solidFill>
                          <a:effectLst/>
                          <a:latin typeface="+mn-lt"/>
                          <a:ea typeface="+mn-ea"/>
                          <a:cs typeface="+mn-cs"/>
                        </a:rPr>
                        <a:t>SULAWESI TENGGARA</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CA0A"/>
                    </a:solidFill>
                  </a:tcPr>
                </a:tc>
                <a:tc>
                  <a:txBody>
                    <a:bodyPr/>
                    <a:lstStyle/>
                    <a:p>
                      <a:pPr marL="0" algn="ctr" defTabSz="914400" rtl="0" eaLnBrk="1" fontAlgn="b" latinLnBrk="0" hangingPunct="1"/>
                      <a:r>
                        <a:rPr lang="en-US" sz="1200" b="0" u="none" strike="noStrike" kern="1200">
                          <a:solidFill>
                            <a:srgbClr val="000000"/>
                          </a:solidFill>
                          <a:effectLst/>
                          <a:latin typeface="+mn-lt"/>
                          <a:ea typeface="+mn-ea"/>
                          <a:cs typeface="+mn-cs"/>
                        </a:rPr>
                        <a:t>205.95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CA0A"/>
                    </a:solidFill>
                  </a:tcPr>
                </a:tc>
                <a:extLst>
                  <a:ext uri="{0D108BD9-81ED-4DB2-BD59-A6C34878D82A}">
                    <a16:rowId xmlns:a16="http://schemas.microsoft.com/office/drawing/2014/main" val="1878796519"/>
                  </a:ext>
                </a:extLst>
              </a:tr>
            </a:tbl>
          </a:graphicData>
        </a:graphic>
      </p:graphicFrame>
      <p:sp>
        <p:nvSpPr>
          <p:cNvPr id="18" name="TextBox 17">
            <a:extLst>
              <a:ext uri="{FF2B5EF4-FFF2-40B4-BE49-F238E27FC236}">
                <a16:creationId xmlns:a16="http://schemas.microsoft.com/office/drawing/2014/main" id="{381E8E97-A781-4855-BF80-415C13A9429C}"/>
              </a:ext>
            </a:extLst>
          </p:cNvPr>
          <p:cNvSpPr txBox="1"/>
          <p:nvPr/>
        </p:nvSpPr>
        <p:spPr>
          <a:xfrm>
            <a:off x="8609783" y="1333500"/>
            <a:ext cx="325205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Bahnschrift"/>
                <a:ea typeface="+mn-ea"/>
                <a:cs typeface="+mn-cs"/>
              </a:rPr>
              <a:t>Provinces with most fish production and consumption</a:t>
            </a:r>
          </a:p>
        </p:txBody>
      </p:sp>
      <p:sp>
        <p:nvSpPr>
          <p:cNvPr id="19" name="TextBox 18">
            <a:extLst>
              <a:ext uri="{FF2B5EF4-FFF2-40B4-BE49-F238E27FC236}">
                <a16:creationId xmlns:a16="http://schemas.microsoft.com/office/drawing/2014/main" id="{8A19E677-BB19-4B0F-BB93-3A7933051B9E}"/>
              </a:ext>
            </a:extLst>
          </p:cNvPr>
          <p:cNvSpPr txBox="1"/>
          <p:nvPr/>
        </p:nvSpPr>
        <p:spPr>
          <a:xfrm>
            <a:off x="442912" y="6011249"/>
            <a:ext cx="427405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Bahnschrift"/>
                <a:ea typeface="+mn-ea"/>
                <a:cs typeface="+mn-cs"/>
              </a:rPr>
              <a:t>Source: KKP.go.id</a:t>
            </a:r>
          </a:p>
        </p:txBody>
      </p:sp>
    </p:spTree>
    <p:extLst>
      <p:ext uri="{BB962C8B-B14F-4D97-AF65-F5344CB8AC3E}">
        <p14:creationId xmlns:p14="http://schemas.microsoft.com/office/powerpoint/2010/main" val="1533613655"/>
      </p:ext>
    </p:extLst>
  </p:cSld>
  <p:clrMapOvr>
    <a:masterClrMapping/>
  </p:clrMapOvr>
  <mc:AlternateContent xmlns:mc="http://schemas.openxmlformats.org/markup-compatibility/2006" xmlns:p14="http://schemas.microsoft.com/office/powerpoint/2010/main">
    <mc:Choice Requires="p14">
      <p:transition spd="slow" p14:dur="2000" advTm="75499"/>
    </mc:Choice>
    <mc:Fallback xmlns="">
      <p:transition spd="slow" advTm="75499"/>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C294F-B78D-449B-8C66-D8062BE286A6}"/>
              </a:ext>
            </a:extLst>
          </p:cNvPr>
          <p:cNvSpPr>
            <a:spLocks noGrp="1"/>
          </p:cNvSpPr>
          <p:nvPr>
            <p:ph type="title"/>
          </p:nvPr>
        </p:nvSpPr>
        <p:spPr>
          <a:xfrm>
            <a:off x="138792" y="287691"/>
            <a:ext cx="5835192" cy="604781"/>
          </a:xfrm>
        </p:spPr>
        <p:txBody>
          <a:bodyPr/>
          <a:lstStyle/>
          <a:p>
            <a:r>
              <a:rPr lang="en-US">
                <a:cs typeface="Arial"/>
              </a:rPr>
              <a:t>Route Rotation</a:t>
            </a:r>
            <a:endParaRPr lang="en-US"/>
          </a:p>
        </p:txBody>
      </p:sp>
      <p:pic>
        <p:nvPicPr>
          <p:cNvPr id="3" name="Picture 3">
            <a:extLst>
              <a:ext uri="{FF2B5EF4-FFF2-40B4-BE49-F238E27FC236}">
                <a16:creationId xmlns:a16="http://schemas.microsoft.com/office/drawing/2014/main" id="{8CABC637-7928-48C7-BB1F-6C89B8436476}"/>
              </a:ext>
            </a:extLst>
          </p:cNvPr>
          <p:cNvPicPr>
            <a:picLocks noChangeAspect="1"/>
          </p:cNvPicPr>
          <p:nvPr/>
        </p:nvPicPr>
        <p:blipFill>
          <a:blip r:embed="rId2"/>
          <a:stretch>
            <a:fillRect/>
          </a:stretch>
        </p:blipFill>
        <p:spPr>
          <a:xfrm>
            <a:off x="284124" y="1106420"/>
            <a:ext cx="5524538" cy="2568711"/>
          </a:xfrm>
          <a:prstGeom prst="rect">
            <a:avLst/>
          </a:prstGeom>
        </p:spPr>
      </p:pic>
      <p:sp>
        <p:nvSpPr>
          <p:cNvPr id="5" name="TextBox 4">
            <a:extLst>
              <a:ext uri="{FF2B5EF4-FFF2-40B4-BE49-F238E27FC236}">
                <a16:creationId xmlns:a16="http://schemas.microsoft.com/office/drawing/2014/main" id="{3EF79CDE-CE51-4F93-B17E-8E1A6F061548}"/>
              </a:ext>
            </a:extLst>
          </p:cNvPr>
          <p:cNvSpPr txBox="1"/>
          <p:nvPr/>
        </p:nvSpPr>
        <p:spPr>
          <a:xfrm>
            <a:off x="304113" y="811007"/>
            <a:ext cx="5504549" cy="318524"/>
          </a:xfrm>
          <a:prstGeom prst="rect">
            <a:avLst/>
          </a:prstGeom>
          <a:solidFill>
            <a:srgbClr val="921229"/>
          </a:solidFill>
          <a:ln>
            <a:noFill/>
          </a:ln>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Bahnschrift"/>
                <a:ea typeface="+mn-ea"/>
                <a:cs typeface="Calibri"/>
              </a:rPr>
              <a:t>Rotation 1  (PLM-SUB, SUB-CGK, CGK-PKY, PKY-CGK, CGK-PLM)</a:t>
            </a:r>
            <a:endParaRPr kumimoji="0" lang="en-US" sz="1400" b="0" i="0" u="none" strike="noStrike" kern="1200" cap="none" spc="0" normalizeH="0" baseline="0" noProof="0">
              <a:ln>
                <a:noFill/>
              </a:ln>
              <a:solidFill>
                <a:srgbClr val="000000"/>
              </a:solidFill>
              <a:effectLst/>
              <a:uLnTx/>
              <a:uFillTx/>
              <a:latin typeface="Bahnschrift"/>
              <a:ea typeface="+mn-ea"/>
              <a:cs typeface="+mn-cs"/>
            </a:endParaRPr>
          </a:p>
        </p:txBody>
      </p:sp>
      <p:sp>
        <p:nvSpPr>
          <p:cNvPr id="13" name="TextBox 12">
            <a:extLst>
              <a:ext uri="{FF2B5EF4-FFF2-40B4-BE49-F238E27FC236}">
                <a16:creationId xmlns:a16="http://schemas.microsoft.com/office/drawing/2014/main" id="{F9E77212-E86B-4EAD-B6D1-4702F093B716}"/>
              </a:ext>
            </a:extLst>
          </p:cNvPr>
          <p:cNvSpPr txBox="1"/>
          <p:nvPr/>
        </p:nvSpPr>
        <p:spPr>
          <a:xfrm>
            <a:off x="9326849" y="330579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Bahnschrift"/>
                <a:ea typeface="+mn-ea"/>
                <a:cs typeface="+mn-cs"/>
              </a:rPr>
              <a:t>Total BH = 13.58</a:t>
            </a:r>
          </a:p>
        </p:txBody>
      </p:sp>
      <p:sp>
        <p:nvSpPr>
          <p:cNvPr id="16" name="TextBox 15">
            <a:extLst>
              <a:ext uri="{FF2B5EF4-FFF2-40B4-BE49-F238E27FC236}">
                <a16:creationId xmlns:a16="http://schemas.microsoft.com/office/drawing/2014/main" id="{233E45AB-3AF4-4A07-8EBF-1A5CA3B3D2BD}"/>
              </a:ext>
            </a:extLst>
          </p:cNvPr>
          <p:cNvSpPr txBox="1"/>
          <p:nvPr/>
        </p:nvSpPr>
        <p:spPr>
          <a:xfrm>
            <a:off x="294118" y="3757054"/>
            <a:ext cx="5504549" cy="318524"/>
          </a:xfrm>
          <a:prstGeom prst="rect">
            <a:avLst/>
          </a:prstGeom>
          <a:solidFill>
            <a:srgbClr val="921229"/>
          </a:solidFill>
          <a:ln>
            <a:noFill/>
          </a:ln>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Bahnschrift"/>
                <a:ea typeface="+mn-ea"/>
                <a:cs typeface="Calibri"/>
              </a:rPr>
              <a:t>Rotation 3  (TTE-KNO,KNO-PKU,PKU-BDO,BDO-TTE)</a:t>
            </a:r>
            <a:endParaRPr kumimoji="0" lang="en-US" sz="1400" b="0" i="0" u="none" strike="noStrike" kern="1200" cap="none" spc="0" normalizeH="0" baseline="0" noProof="0">
              <a:ln>
                <a:noFill/>
              </a:ln>
              <a:solidFill>
                <a:srgbClr val="000000"/>
              </a:solidFill>
              <a:effectLst/>
              <a:uLnTx/>
              <a:uFillTx/>
              <a:latin typeface="Bahnschrift"/>
              <a:ea typeface="+mn-ea"/>
              <a:cs typeface="+mn-cs"/>
            </a:endParaRPr>
          </a:p>
        </p:txBody>
      </p:sp>
      <p:sp>
        <p:nvSpPr>
          <p:cNvPr id="17" name="TextBox 16">
            <a:extLst>
              <a:ext uri="{FF2B5EF4-FFF2-40B4-BE49-F238E27FC236}">
                <a16:creationId xmlns:a16="http://schemas.microsoft.com/office/drawing/2014/main" id="{6D97392C-23CE-4531-8564-BF10DA181F10}"/>
              </a:ext>
            </a:extLst>
          </p:cNvPr>
          <p:cNvSpPr txBox="1"/>
          <p:nvPr/>
        </p:nvSpPr>
        <p:spPr>
          <a:xfrm>
            <a:off x="6157276" y="809631"/>
            <a:ext cx="5396027" cy="274219"/>
          </a:xfrm>
          <a:prstGeom prst="rect">
            <a:avLst/>
          </a:prstGeom>
          <a:solidFill>
            <a:srgbClr val="921229"/>
          </a:solidFill>
          <a:ln>
            <a:noFill/>
          </a:ln>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Bahnschrift"/>
                <a:ea typeface="+mn-ea"/>
                <a:cs typeface="Calibri"/>
              </a:rPr>
              <a:t>Rotation </a:t>
            </a:r>
            <a:r>
              <a:rPr lang="en-US" sz="1400" b="1">
                <a:solidFill>
                  <a:srgbClr val="FFFFFF"/>
                </a:solidFill>
                <a:latin typeface="Bahnschrift"/>
                <a:cs typeface="Calibri"/>
              </a:rPr>
              <a:t>2 (MDC-SRG,SRG-KDI,KDI-PNK,PNK-MDC)</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Bahnschrift"/>
              <a:ea typeface="+mn-ea"/>
              <a:cs typeface="+mn-cs"/>
            </a:endParaRPr>
          </a:p>
        </p:txBody>
      </p:sp>
      <p:sp>
        <p:nvSpPr>
          <p:cNvPr id="18" name="TextBox 17">
            <a:extLst>
              <a:ext uri="{FF2B5EF4-FFF2-40B4-BE49-F238E27FC236}">
                <a16:creationId xmlns:a16="http://schemas.microsoft.com/office/drawing/2014/main" id="{8F872C01-4295-49A7-88A0-714C6874B94E}"/>
              </a:ext>
            </a:extLst>
          </p:cNvPr>
          <p:cNvSpPr txBox="1"/>
          <p:nvPr/>
        </p:nvSpPr>
        <p:spPr>
          <a:xfrm>
            <a:off x="6157275" y="3757054"/>
            <a:ext cx="5335287" cy="318524"/>
          </a:xfrm>
          <a:prstGeom prst="rect">
            <a:avLst/>
          </a:prstGeom>
          <a:solidFill>
            <a:srgbClr val="921229"/>
          </a:solidFill>
          <a:ln>
            <a:noFill/>
          </a:ln>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Bahnschrift"/>
                <a:ea typeface="+mn-ea"/>
                <a:cs typeface="Calibri"/>
              </a:rPr>
              <a:t>Rotation 4 (LOP-TIM,TIM-AMQ,AMQ-CGK,CGK-LOP)</a:t>
            </a:r>
          </a:p>
          <a:p>
            <a:pPr marL="0" marR="0" lvl="0" indent="0" defTabSz="914400" rtl="0" eaLnBrk="1" fontAlgn="auto" latinLnBrk="0" hangingPunct="1">
              <a:lnSpc>
                <a:spcPct val="100000"/>
              </a:lnSpc>
              <a:spcBef>
                <a:spcPts val="0"/>
              </a:spcBef>
              <a:spcAft>
                <a:spcPts val="0"/>
              </a:spcAft>
              <a:buClrTx/>
              <a:buSzTx/>
              <a:buFontTx/>
              <a:buNone/>
              <a:tabLst/>
              <a:defRPr/>
            </a:pPr>
            <a:r>
              <a:rPr lang="en-US" sz="1400" b="1">
                <a:solidFill>
                  <a:srgbClr val="FFFFFF"/>
                </a:solidFill>
                <a:latin typeface="Bahnschrift"/>
                <a:cs typeface="Calibri"/>
              </a:rPr>
              <a:t> </a:t>
            </a:r>
            <a:endParaRPr kumimoji="0" lang="en-US" sz="1400" b="0" i="0" u="none" strike="noStrike" kern="1200" cap="none" spc="0" normalizeH="0" baseline="0" noProof="0">
              <a:ln>
                <a:noFill/>
              </a:ln>
              <a:solidFill>
                <a:srgbClr val="000000"/>
              </a:solidFill>
              <a:effectLst/>
              <a:uLnTx/>
              <a:uFillTx/>
              <a:latin typeface="Bahnschrift"/>
              <a:ea typeface="+mn-ea"/>
              <a:cs typeface="+mn-cs"/>
            </a:endParaRPr>
          </a:p>
        </p:txBody>
      </p:sp>
      <p:pic>
        <p:nvPicPr>
          <p:cNvPr id="4" name="Picture 3">
            <a:extLst>
              <a:ext uri="{FF2B5EF4-FFF2-40B4-BE49-F238E27FC236}">
                <a16:creationId xmlns:a16="http://schemas.microsoft.com/office/drawing/2014/main" id="{D7183DA9-F757-4C2F-BCE7-53BA1325AA70}"/>
              </a:ext>
            </a:extLst>
          </p:cNvPr>
          <p:cNvPicPr>
            <a:picLocks noChangeAspect="1"/>
          </p:cNvPicPr>
          <p:nvPr/>
        </p:nvPicPr>
        <p:blipFill>
          <a:blip r:embed="rId3"/>
          <a:stretch>
            <a:fillRect/>
          </a:stretch>
        </p:blipFill>
        <p:spPr>
          <a:xfrm>
            <a:off x="6157276" y="1083851"/>
            <a:ext cx="5335287" cy="2591280"/>
          </a:xfrm>
          <a:prstGeom prst="rect">
            <a:avLst/>
          </a:prstGeom>
        </p:spPr>
      </p:pic>
      <p:pic>
        <p:nvPicPr>
          <p:cNvPr id="19" name="Picture 18" descr="map">
            <a:extLst>
              <a:ext uri="{FF2B5EF4-FFF2-40B4-BE49-F238E27FC236}">
                <a16:creationId xmlns:a16="http://schemas.microsoft.com/office/drawing/2014/main" id="{E94D4308-D375-4C05-909F-AB5D6D8D10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124" y="4075578"/>
            <a:ext cx="5494554" cy="252105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9C8711B4-DBB3-4476-ABFC-4B5567FB3A6D}"/>
              </a:ext>
            </a:extLst>
          </p:cNvPr>
          <p:cNvPicPr>
            <a:picLocks noChangeAspect="1"/>
          </p:cNvPicPr>
          <p:nvPr/>
        </p:nvPicPr>
        <p:blipFill>
          <a:blip r:embed="rId5"/>
          <a:stretch>
            <a:fillRect/>
          </a:stretch>
        </p:blipFill>
        <p:spPr>
          <a:xfrm>
            <a:off x="6157274" y="4062322"/>
            <a:ext cx="5335287" cy="2534312"/>
          </a:xfrm>
          <a:prstGeom prst="rect">
            <a:avLst/>
          </a:prstGeom>
        </p:spPr>
      </p:pic>
    </p:spTree>
    <p:extLst>
      <p:ext uri="{BB962C8B-B14F-4D97-AF65-F5344CB8AC3E}">
        <p14:creationId xmlns:p14="http://schemas.microsoft.com/office/powerpoint/2010/main" val="2745117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85518-DA6A-4D01-A269-0060FA20922C}"/>
              </a:ext>
            </a:extLst>
          </p:cNvPr>
          <p:cNvSpPr>
            <a:spLocks noGrp="1"/>
          </p:cNvSpPr>
          <p:nvPr>
            <p:ph type="title"/>
          </p:nvPr>
        </p:nvSpPr>
        <p:spPr>
          <a:xfrm>
            <a:off x="498764" y="335072"/>
            <a:ext cx="7258550" cy="1103379"/>
          </a:xfrm>
        </p:spPr>
        <p:txBody>
          <a:bodyPr/>
          <a:lstStyle/>
          <a:p>
            <a:r>
              <a:rPr lang="en-US">
                <a:ea typeface="+mj-lt"/>
                <a:cs typeface="+mj-lt"/>
              </a:rPr>
              <a:t>Market Share &amp; Capacity Share</a:t>
            </a:r>
          </a:p>
        </p:txBody>
      </p:sp>
      <p:pic>
        <p:nvPicPr>
          <p:cNvPr id="5" name="Picture 4">
            <a:extLst>
              <a:ext uri="{FF2B5EF4-FFF2-40B4-BE49-F238E27FC236}">
                <a16:creationId xmlns:a16="http://schemas.microsoft.com/office/drawing/2014/main" id="{511B8C9B-32C4-47ED-BECF-13545826421D}"/>
              </a:ext>
            </a:extLst>
          </p:cNvPr>
          <p:cNvPicPr>
            <a:picLocks noChangeAspect="1"/>
          </p:cNvPicPr>
          <p:nvPr/>
        </p:nvPicPr>
        <p:blipFill>
          <a:blip r:embed="rId2"/>
          <a:stretch>
            <a:fillRect/>
          </a:stretch>
        </p:blipFill>
        <p:spPr>
          <a:xfrm>
            <a:off x="2723637" y="1313460"/>
            <a:ext cx="7134346" cy="4075685"/>
          </a:xfrm>
          <a:prstGeom prst="rect">
            <a:avLst/>
          </a:prstGeom>
        </p:spPr>
      </p:pic>
      <p:sp>
        <p:nvSpPr>
          <p:cNvPr id="6" name="TextBox 5">
            <a:extLst>
              <a:ext uri="{FF2B5EF4-FFF2-40B4-BE49-F238E27FC236}">
                <a16:creationId xmlns:a16="http://schemas.microsoft.com/office/drawing/2014/main" id="{5FFE04A0-70A8-4EEF-AE2B-EC69F583684C}"/>
              </a:ext>
            </a:extLst>
          </p:cNvPr>
          <p:cNvSpPr txBox="1"/>
          <p:nvPr/>
        </p:nvSpPr>
        <p:spPr>
          <a:xfrm>
            <a:off x="2924054" y="5551985"/>
            <a:ext cx="8361897" cy="646331"/>
          </a:xfrm>
          <a:prstGeom prst="rect">
            <a:avLst/>
          </a:prstGeom>
          <a:noFill/>
        </p:spPr>
        <p:txBody>
          <a:bodyPr wrap="square" rtlCol="0">
            <a:spAutoFit/>
          </a:bodyPr>
          <a:lstStyle/>
          <a:p>
            <a:r>
              <a:rPr lang="en-US"/>
              <a:t>On average, </a:t>
            </a:r>
            <a:r>
              <a:rPr lang="en-US" err="1"/>
              <a:t>Aglis</a:t>
            </a:r>
            <a:r>
              <a:rPr lang="en-US"/>
              <a:t> capacity share is 10% on the first year.</a:t>
            </a:r>
          </a:p>
          <a:p>
            <a:r>
              <a:rPr lang="en-US"/>
              <a:t>On 2024, </a:t>
            </a:r>
            <a:r>
              <a:rPr lang="en-US" err="1"/>
              <a:t>Aglis</a:t>
            </a:r>
            <a:r>
              <a:rPr lang="en-US"/>
              <a:t> capacity share expand to approximately  80%</a:t>
            </a:r>
          </a:p>
        </p:txBody>
      </p:sp>
    </p:spTree>
    <p:extLst>
      <p:ext uri="{BB962C8B-B14F-4D97-AF65-F5344CB8AC3E}">
        <p14:creationId xmlns:p14="http://schemas.microsoft.com/office/powerpoint/2010/main" val="1051015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83D63-6EA2-4600-8D40-306EC52EF981}"/>
              </a:ext>
            </a:extLst>
          </p:cNvPr>
          <p:cNvSpPr>
            <a:spLocks noGrp="1"/>
          </p:cNvSpPr>
          <p:nvPr>
            <p:ph type="title"/>
          </p:nvPr>
        </p:nvSpPr>
        <p:spPr>
          <a:xfrm>
            <a:off x="498764" y="584371"/>
            <a:ext cx="5835192" cy="604781"/>
          </a:xfrm>
        </p:spPr>
        <p:txBody>
          <a:bodyPr/>
          <a:lstStyle/>
          <a:p>
            <a:r>
              <a:rPr lang="en-US">
                <a:cs typeface="Arial"/>
              </a:rPr>
              <a:t>Tonnage Carried by Aglis Air</a:t>
            </a:r>
          </a:p>
        </p:txBody>
      </p:sp>
      <p:graphicFrame>
        <p:nvGraphicFramePr>
          <p:cNvPr id="4" name="Table 3">
            <a:extLst>
              <a:ext uri="{FF2B5EF4-FFF2-40B4-BE49-F238E27FC236}">
                <a16:creationId xmlns:a16="http://schemas.microsoft.com/office/drawing/2014/main" id="{70658A1F-2000-4A0B-A907-8D0D19835FA2}"/>
              </a:ext>
            </a:extLst>
          </p:cNvPr>
          <p:cNvGraphicFramePr>
            <a:graphicFrameLocks noGrp="1"/>
          </p:cNvGraphicFramePr>
          <p:nvPr>
            <p:extLst>
              <p:ext uri="{D42A27DB-BD31-4B8C-83A1-F6EECF244321}">
                <p14:modId xmlns:p14="http://schemas.microsoft.com/office/powerpoint/2010/main" val="3334065704"/>
              </p:ext>
            </p:extLst>
          </p:nvPr>
        </p:nvGraphicFramePr>
        <p:xfrm>
          <a:off x="217446" y="1225909"/>
          <a:ext cx="11657227" cy="4599242"/>
        </p:xfrm>
        <a:graphic>
          <a:graphicData uri="http://schemas.openxmlformats.org/drawingml/2006/table">
            <a:tbl>
              <a:tblPr/>
              <a:tblGrid>
                <a:gridCol w="969367">
                  <a:extLst>
                    <a:ext uri="{9D8B030D-6E8A-4147-A177-3AD203B41FA5}">
                      <a16:colId xmlns:a16="http://schemas.microsoft.com/office/drawing/2014/main" val="2887095419"/>
                    </a:ext>
                  </a:extLst>
                </a:gridCol>
                <a:gridCol w="534393">
                  <a:extLst>
                    <a:ext uri="{9D8B030D-6E8A-4147-A177-3AD203B41FA5}">
                      <a16:colId xmlns:a16="http://schemas.microsoft.com/office/drawing/2014/main" val="2396622351"/>
                    </a:ext>
                  </a:extLst>
                </a:gridCol>
                <a:gridCol w="534393">
                  <a:extLst>
                    <a:ext uri="{9D8B030D-6E8A-4147-A177-3AD203B41FA5}">
                      <a16:colId xmlns:a16="http://schemas.microsoft.com/office/drawing/2014/main" val="2218082736"/>
                    </a:ext>
                  </a:extLst>
                </a:gridCol>
                <a:gridCol w="534393">
                  <a:extLst>
                    <a:ext uri="{9D8B030D-6E8A-4147-A177-3AD203B41FA5}">
                      <a16:colId xmlns:a16="http://schemas.microsoft.com/office/drawing/2014/main" val="41464629"/>
                    </a:ext>
                  </a:extLst>
                </a:gridCol>
                <a:gridCol w="534393">
                  <a:extLst>
                    <a:ext uri="{9D8B030D-6E8A-4147-A177-3AD203B41FA5}">
                      <a16:colId xmlns:a16="http://schemas.microsoft.com/office/drawing/2014/main" val="2619162821"/>
                    </a:ext>
                  </a:extLst>
                </a:gridCol>
                <a:gridCol w="534393">
                  <a:extLst>
                    <a:ext uri="{9D8B030D-6E8A-4147-A177-3AD203B41FA5}">
                      <a16:colId xmlns:a16="http://schemas.microsoft.com/office/drawing/2014/main" val="656082439"/>
                    </a:ext>
                  </a:extLst>
                </a:gridCol>
                <a:gridCol w="534393">
                  <a:extLst>
                    <a:ext uri="{9D8B030D-6E8A-4147-A177-3AD203B41FA5}">
                      <a16:colId xmlns:a16="http://schemas.microsoft.com/office/drawing/2014/main" val="49797916"/>
                    </a:ext>
                  </a:extLst>
                </a:gridCol>
                <a:gridCol w="534393">
                  <a:extLst>
                    <a:ext uri="{9D8B030D-6E8A-4147-A177-3AD203B41FA5}">
                      <a16:colId xmlns:a16="http://schemas.microsoft.com/office/drawing/2014/main" val="657703596"/>
                    </a:ext>
                  </a:extLst>
                </a:gridCol>
                <a:gridCol w="534393">
                  <a:extLst>
                    <a:ext uri="{9D8B030D-6E8A-4147-A177-3AD203B41FA5}">
                      <a16:colId xmlns:a16="http://schemas.microsoft.com/office/drawing/2014/main" val="4045237696"/>
                    </a:ext>
                  </a:extLst>
                </a:gridCol>
                <a:gridCol w="534393">
                  <a:extLst>
                    <a:ext uri="{9D8B030D-6E8A-4147-A177-3AD203B41FA5}">
                      <a16:colId xmlns:a16="http://schemas.microsoft.com/office/drawing/2014/main" val="221613607"/>
                    </a:ext>
                  </a:extLst>
                </a:gridCol>
                <a:gridCol w="534393">
                  <a:extLst>
                    <a:ext uri="{9D8B030D-6E8A-4147-A177-3AD203B41FA5}">
                      <a16:colId xmlns:a16="http://schemas.microsoft.com/office/drawing/2014/main" val="2579114983"/>
                    </a:ext>
                  </a:extLst>
                </a:gridCol>
                <a:gridCol w="534393">
                  <a:extLst>
                    <a:ext uri="{9D8B030D-6E8A-4147-A177-3AD203B41FA5}">
                      <a16:colId xmlns:a16="http://schemas.microsoft.com/office/drawing/2014/main" val="1584448741"/>
                    </a:ext>
                  </a:extLst>
                </a:gridCol>
                <a:gridCol w="534393">
                  <a:extLst>
                    <a:ext uri="{9D8B030D-6E8A-4147-A177-3AD203B41FA5}">
                      <a16:colId xmlns:a16="http://schemas.microsoft.com/office/drawing/2014/main" val="3697297556"/>
                    </a:ext>
                  </a:extLst>
                </a:gridCol>
                <a:gridCol w="534393">
                  <a:extLst>
                    <a:ext uri="{9D8B030D-6E8A-4147-A177-3AD203B41FA5}">
                      <a16:colId xmlns:a16="http://schemas.microsoft.com/office/drawing/2014/main" val="4093425685"/>
                    </a:ext>
                  </a:extLst>
                </a:gridCol>
                <a:gridCol w="534393">
                  <a:extLst>
                    <a:ext uri="{9D8B030D-6E8A-4147-A177-3AD203B41FA5}">
                      <a16:colId xmlns:a16="http://schemas.microsoft.com/office/drawing/2014/main" val="2829267365"/>
                    </a:ext>
                  </a:extLst>
                </a:gridCol>
                <a:gridCol w="534393">
                  <a:extLst>
                    <a:ext uri="{9D8B030D-6E8A-4147-A177-3AD203B41FA5}">
                      <a16:colId xmlns:a16="http://schemas.microsoft.com/office/drawing/2014/main" val="3970390269"/>
                    </a:ext>
                  </a:extLst>
                </a:gridCol>
                <a:gridCol w="534393">
                  <a:extLst>
                    <a:ext uri="{9D8B030D-6E8A-4147-A177-3AD203B41FA5}">
                      <a16:colId xmlns:a16="http://schemas.microsoft.com/office/drawing/2014/main" val="1864973089"/>
                    </a:ext>
                  </a:extLst>
                </a:gridCol>
                <a:gridCol w="534393">
                  <a:extLst>
                    <a:ext uri="{9D8B030D-6E8A-4147-A177-3AD203B41FA5}">
                      <a16:colId xmlns:a16="http://schemas.microsoft.com/office/drawing/2014/main" val="67632157"/>
                    </a:ext>
                  </a:extLst>
                </a:gridCol>
                <a:gridCol w="534393">
                  <a:extLst>
                    <a:ext uri="{9D8B030D-6E8A-4147-A177-3AD203B41FA5}">
                      <a16:colId xmlns:a16="http://schemas.microsoft.com/office/drawing/2014/main" val="1593716125"/>
                    </a:ext>
                  </a:extLst>
                </a:gridCol>
                <a:gridCol w="534393">
                  <a:extLst>
                    <a:ext uri="{9D8B030D-6E8A-4147-A177-3AD203B41FA5}">
                      <a16:colId xmlns:a16="http://schemas.microsoft.com/office/drawing/2014/main" val="4010884378"/>
                    </a:ext>
                  </a:extLst>
                </a:gridCol>
                <a:gridCol w="534393">
                  <a:extLst>
                    <a:ext uri="{9D8B030D-6E8A-4147-A177-3AD203B41FA5}">
                      <a16:colId xmlns:a16="http://schemas.microsoft.com/office/drawing/2014/main" val="3814398502"/>
                    </a:ext>
                  </a:extLst>
                </a:gridCol>
              </a:tblGrid>
              <a:tr h="205749">
                <a:tc gridSpan="21">
                  <a:txBody>
                    <a:bodyPr/>
                    <a:lstStyle/>
                    <a:p>
                      <a:pPr algn="ctr" fontAlgn="b"/>
                      <a:r>
                        <a:rPr lang="en-US" sz="1400" b="1" i="0" u="none" strike="noStrike">
                          <a:solidFill>
                            <a:srgbClr val="000000"/>
                          </a:solidFill>
                          <a:effectLst/>
                          <a:latin typeface="+mn-lt"/>
                        </a:rPr>
                        <a:t>Daily Cargo Carried (Tons)</a:t>
                      </a:r>
                    </a:p>
                  </a:txBody>
                  <a:tcPr marL="102165" marR="102165" marT="51083" marB="5108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04958361"/>
                  </a:ext>
                </a:extLst>
              </a:tr>
              <a:tr h="205749">
                <a:tc rowSpan="2">
                  <a:txBody>
                    <a:bodyPr/>
                    <a:lstStyle/>
                    <a:p>
                      <a:pPr algn="ctr" fontAlgn="b"/>
                      <a:endParaRPr lang="en-US" sz="1400" b="0" i="0" u="none" strike="noStrike">
                        <a:solidFill>
                          <a:srgbClr val="000000"/>
                        </a:solidFill>
                        <a:effectLst/>
                        <a:latin typeface="+mn-lt"/>
                      </a:endParaRPr>
                    </a:p>
                  </a:txBody>
                  <a:tcPr marL="102165" marR="102165" marT="51083" marB="5108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4">
                  <a:txBody>
                    <a:bodyPr/>
                    <a:lstStyle/>
                    <a:p>
                      <a:pPr algn="ctr" fontAlgn="b"/>
                      <a:r>
                        <a:rPr lang="en-US" sz="1400" b="0" i="0" u="none" strike="noStrike">
                          <a:solidFill>
                            <a:srgbClr val="000000"/>
                          </a:solidFill>
                          <a:effectLst/>
                          <a:latin typeface="+mn-lt"/>
                        </a:rPr>
                        <a:t>2022</a:t>
                      </a:r>
                    </a:p>
                  </a:txBody>
                  <a:tcPr marL="102165" marR="102165" marT="51083" marB="5108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b"/>
                      <a:r>
                        <a:rPr lang="en-US" sz="1400" b="0" i="0" u="none" strike="noStrike">
                          <a:solidFill>
                            <a:srgbClr val="000000"/>
                          </a:solidFill>
                          <a:effectLst/>
                          <a:latin typeface="+mn-lt"/>
                        </a:rPr>
                        <a:t>2023</a:t>
                      </a:r>
                    </a:p>
                  </a:txBody>
                  <a:tcPr marL="102165" marR="102165" marT="51083" marB="5108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b"/>
                      <a:r>
                        <a:rPr lang="en-US" sz="1400" b="0" i="0" u="none" strike="noStrike">
                          <a:solidFill>
                            <a:srgbClr val="000000"/>
                          </a:solidFill>
                          <a:effectLst/>
                          <a:latin typeface="+mn-lt"/>
                        </a:rPr>
                        <a:t>2024</a:t>
                      </a:r>
                    </a:p>
                  </a:txBody>
                  <a:tcPr marL="102165" marR="102165" marT="51083" marB="5108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b"/>
                      <a:r>
                        <a:rPr lang="en-US" sz="1400" b="0" i="0" u="none" strike="noStrike">
                          <a:solidFill>
                            <a:srgbClr val="000000"/>
                          </a:solidFill>
                          <a:effectLst/>
                          <a:latin typeface="+mn-lt"/>
                        </a:rPr>
                        <a:t>2025</a:t>
                      </a:r>
                    </a:p>
                  </a:txBody>
                  <a:tcPr marL="102165" marR="102165" marT="51083" marB="51083"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ctr"/>
                      <a:r>
                        <a:rPr lang="en-US" sz="1400" b="0" i="0" u="none" strike="noStrike">
                          <a:solidFill>
                            <a:srgbClr val="000000"/>
                          </a:solidFill>
                          <a:effectLst/>
                          <a:latin typeface="+mn-lt"/>
                        </a:rPr>
                        <a:t>2026</a:t>
                      </a:r>
                    </a:p>
                  </a:txBody>
                  <a:tcPr marL="102165" marR="102165" marT="51083" marB="5108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37640112"/>
                  </a:ext>
                </a:extLst>
              </a:tr>
              <a:tr h="205749">
                <a:tc vMerge="1">
                  <a:txBody>
                    <a:bodyPr/>
                    <a:lstStyle/>
                    <a:p>
                      <a:endParaRPr lang="en-US"/>
                    </a:p>
                  </a:txBody>
                  <a:tcPr/>
                </a:tc>
                <a:tc>
                  <a:txBody>
                    <a:bodyPr/>
                    <a:lstStyle/>
                    <a:p>
                      <a:pPr algn="ctr" fontAlgn="b"/>
                      <a:r>
                        <a:rPr lang="en-US" sz="1400" b="0" i="0" u="none" strike="noStrike">
                          <a:solidFill>
                            <a:srgbClr val="000000"/>
                          </a:solidFill>
                          <a:effectLst/>
                          <a:latin typeface="+mn-lt"/>
                        </a:rPr>
                        <a:t>1</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3</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4</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3</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4</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3</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4</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3</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4</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3</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4</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2835501"/>
                  </a:ext>
                </a:extLst>
              </a:tr>
              <a:tr h="205749">
                <a:tc>
                  <a:txBody>
                    <a:bodyPr/>
                    <a:lstStyle/>
                    <a:p>
                      <a:pPr algn="ctr" fontAlgn="b"/>
                      <a:r>
                        <a:rPr lang="en-US" sz="1400" b="0" i="0" u="none" strike="noStrike">
                          <a:solidFill>
                            <a:srgbClr val="000000"/>
                          </a:solidFill>
                          <a:effectLst/>
                          <a:latin typeface="+mn-lt"/>
                        </a:rPr>
                        <a:t>PLM-SUB</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US" sz="1400" b="0" i="0" u="none" strike="noStrike">
                          <a:solidFill>
                            <a:srgbClr val="000000"/>
                          </a:solidFill>
                          <a:effectLst/>
                          <a:latin typeface="+mn-lt"/>
                        </a:rPr>
                        <a:t>2.1</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4.2</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6.3</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8.4</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11.5</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13.8</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16.1</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18.4</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20.3</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20.3</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20.3</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20.3</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22.3</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22.3</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22.3</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22.3</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24.5</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24.5</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24.5</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24.5</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4026595"/>
                  </a:ext>
                </a:extLst>
              </a:tr>
              <a:tr h="205749">
                <a:tc>
                  <a:txBody>
                    <a:bodyPr/>
                    <a:lstStyle/>
                    <a:p>
                      <a:pPr algn="ctr" fontAlgn="b"/>
                      <a:r>
                        <a:rPr lang="en-US" sz="1400" b="0" i="0" u="none" strike="noStrike">
                          <a:solidFill>
                            <a:srgbClr val="000000"/>
                          </a:solidFill>
                          <a:effectLst/>
                          <a:latin typeface="+mn-lt"/>
                        </a:rPr>
                        <a:t>SUB-CGK</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US" sz="1400" b="0" i="0" u="none" strike="noStrike">
                          <a:solidFill>
                            <a:srgbClr val="000000"/>
                          </a:solidFill>
                          <a:effectLst/>
                          <a:latin typeface="+mn-lt"/>
                        </a:rPr>
                        <a:t>2.4</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4.7</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7.1</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9.5</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13.0</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15.6</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18.2</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20.8</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22.9</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22.9</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22.9</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22.9</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25.2</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25.2</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25.2</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25.2</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27.0</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27.0</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27.0</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27.0</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68689253"/>
                  </a:ext>
                </a:extLst>
              </a:tr>
              <a:tr h="205749">
                <a:tc>
                  <a:txBody>
                    <a:bodyPr/>
                    <a:lstStyle/>
                    <a:p>
                      <a:pPr algn="ctr" fontAlgn="b"/>
                      <a:r>
                        <a:rPr lang="en-US" sz="1400" b="0" i="0" u="none" strike="noStrike">
                          <a:solidFill>
                            <a:srgbClr val="000000"/>
                          </a:solidFill>
                          <a:effectLst/>
                          <a:latin typeface="+mn-lt"/>
                        </a:rPr>
                        <a:t>CGK-PKY</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US" sz="1400" b="0" i="0" u="none" strike="noStrike">
                          <a:solidFill>
                            <a:srgbClr val="000000"/>
                          </a:solidFill>
                          <a:effectLst/>
                          <a:latin typeface="+mn-lt"/>
                        </a:rPr>
                        <a:t>1.5</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3.0</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4.4</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5.9</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8.1</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9.8</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11.4</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13.0</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14.3</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14.3</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14.3</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14.3</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15.8</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15.8</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15.8</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15.8</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17.3</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17.3</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17.3</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17.3</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1486386"/>
                  </a:ext>
                </a:extLst>
              </a:tr>
              <a:tr h="205749">
                <a:tc>
                  <a:txBody>
                    <a:bodyPr/>
                    <a:lstStyle/>
                    <a:p>
                      <a:pPr algn="ctr" fontAlgn="b"/>
                      <a:r>
                        <a:rPr lang="en-US" sz="1400" b="0" i="0" u="none" strike="noStrike">
                          <a:solidFill>
                            <a:srgbClr val="000000"/>
                          </a:solidFill>
                          <a:effectLst/>
                          <a:latin typeface="+mn-lt"/>
                        </a:rPr>
                        <a:t>PKY-CGK</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US" sz="1400" b="0" i="0" u="none" strike="noStrike">
                          <a:solidFill>
                            <a:srgbClr val="000000"/>
                          </a:solidFill>
                          <a:effectLst/>
                          <a:latin typeface="+mn-lt"/>
                        </a:rPr>
                        <a:t>1.8</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5.4</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9.0</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12.6</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17.9</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21.8</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25.8</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27.0</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27.0</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27.0</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27.0</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27.0</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27.0</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27.0</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27.0</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27.0</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27.0</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27.0</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27.0</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27.0</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45853036"/>
                  </a:ext>
                </a:extLst>
              </a:tr>
              <a:tr h="205749">
                <a:tc>
                  <a:txBody>
                    <a:bodyPr/>
                    <a:lstStyle/>
                    <a:p>
                      <a:pPr algn="ctr" fontAlgn="b"/>
                      <a:r>
                        <a:rPr lang="en-US" sz="1400" b="0" i="0" u="none" strike="noStrike">
                          <a:solidFill>
                            <a:srgbClr val="000000"/>
                          </a:solidFill>
                          <a:effectLst/>
                          <a:latin typeface="+mn-lt"/>
                        </a:rPr>
                        <a:t>CGK-PLM</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US" sz="1400" b="0" i="0" u="none" strike="noStrike">
                          <a:solidFill>
                            <a:srgbClr val="000000"/>
                          </a:solidFill>
                          <a:effectLst/>
                          <a:latin typeface="+mn-lt"/>
                        </a:rPr>
                        <a:t>0.7</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1.6</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2.5</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3.5</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4.8</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5.8</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6.8</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7.9</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8.9</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8.9</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8.9</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8.9</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9.8</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9.8</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9.8</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9.8</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10.8</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10.8</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10.8</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10.8</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48292505"/>
                  </a:ext>
                </a:extLst>
              </a:tr>
              <a:tr h="205749">
                <a:tc>
                  <a:txBody>
                    <a:bodyPr/>
                    <a:lstStyle/>
                    <a:p>
                      <a:pPr algn="ctr" fontAlgn="b"/>
                      <a:r>
                        <a:rPr lang="en-US" sz="1400" b="0" i="0" u="none" strike="noStrike">
                          <a:solidFill>
                            <a:srgbClr val="000000"/>
                          </a:solidFill>
                          <a:effectLst/>
                          <a:latin typeface="+mn-lt"/>
                        </a:rPr>
                        <a:t>MDC-SRG</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14.5</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17.2</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19.8</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21.2</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23.3</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23.3</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23.3</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23.3</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25.6</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25.6</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25.6</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25.6</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27.0</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27.0</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27.0</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27.0</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3469636"/>
                  </a:ext>
                </a:extLst>
              </a:tr>
              <a:tr h="205749">
                <a:tc>
                  <a:txBody>
                    <a:bodyPr/>
                    <a:lstStyle/>
                    <a:p>
                      <a:pPr algn="ctr" fontAlgn="b"/>
                      <a:r>
                        <a:rPr lang="en-US" sz="1400" b="0" i="0" u="none" strike="noStrike">
                          <a:solidFill>
                            <a:srgbClr val="000000"/>
                          </a:solidFill>
                          <a:effectLst/>
                          <a:latin typeface="+mn-lt"/>
                        </a:rPr>
                        <a:t>SRG-KDI</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7.1</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8.6</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10.0</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11.4</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12.6</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12.6</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12.6</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12.6</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13.8</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13.8</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13.8</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13.8</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15.2</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15.2</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15.2</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15.2</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1507246"/>
                  </a:ext>
                </a:extLst>
              </a:tr>
              <a:tr h="205749">
                <a:tc>
                  <a:txBody>
                    <a:bodyPr/>
                    <a:lstStyle/>
                    <a:p>
                      <a:pPr algn="ctr" fontAlgn="b"/>
                      <a:r>
                        <a:rPr lang="en-US" sz="1400" b="0" i="0" u="none" strike="noStrike">
                          <a:solidFill>
                            <a:srgbClr val="000000"/>
                          </a:solidFill>
                          <a:effectLst/>
                          <a:latin typeface="+mn-lt"/>
                        </a:rPr>
                        <a:t>KDI-PNK</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17.8</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21.4</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25.0</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27.0</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27.0</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27.0</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27.0</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27.0</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27.0</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27.0</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27.0</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27.0</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27.0</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27.0</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27.0</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27.0</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9394888"/>
                  </a:ext>
                </a:extLst>
              </a:tr>
              <a:tr h="205749">
                <a:tc>
                  <a:txBody>
                    <a:bodyPr/>
                    <a:lstStyle/>
                    <a:p>
                      <a:pPr algn="ctr" fontAlgn="b"/>
                      <a:r>
                        <a:rPr lang="en-US" sz="1400" b="0" i="0" u="none" strike="noStrike">
                          <a:solidFill>
                            <a:srgbClr val="000000"/>
                          </a:solidFill>
                          <a:effectLst/>
                          <a:latin typeface="+mn-lt"/>
                        </a:rPr>
                        <a:t>PNK-MDC</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9.7</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11.9</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14.1</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16.2</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19.0</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19.0</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19.0</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19.0</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20.9</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20.9</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20.9</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20.9</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23.0</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23.0</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23.0</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23.0</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9877110"/>
                  </a:ext>
                </a:extLst>
              </a:tr>
              <a:tr h="205749">
                <a:tc>
                  <a:txBody>
                    <a:bodyPr/>
                    <a:lstStyle/>
                    <a:p>
                      <a:pPr algn="ctr" fontAlgn="b"/>
                      <a:r>
                        <a:rPr lang="en-US" sz="1400" b="0" i="0" u="none" strike="noStrike">
                          <a:solidFill>
                            <a:srgbClr val="000000"/>
                          </a:solidFill>
                          <a:effectLst/>
                          <a:latin typeface="+mn-lt"/>
                        </a:rPr>
                        <a:t>TTE-KNO</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13.1</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15.5</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17.9</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19.1</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21.0</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21.0</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21.0</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21.0</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23.1</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23.1</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23.1</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23.1</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54664051"/>
                  </a:ext>
                </a:extLst>
              </a:tr>
              <a:tr h="205749">
                <a:tc>
                  <a:txBody>
                    <a:bodyPr/>
                    <a:lstStyle/>
                    <a:p>
                      <a:pPr algn="ctr" fontAlgn="b"/>
                      <a:r>
                        <a:rPr lang="en-US" sz="1400" b="0" i="0" u="none" strike="noStrike">
                          <a:solidFill>
                            <a:srgbClr val="000000"/>
                          </a:solidFill>
                          <a:effectLst/>
                          <a:latin typeface="+mn-lt"/>
                        </a:rPr>
                        <a:t>KNO-PKU</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8.9</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10.1</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10.1</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10.1</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11.1</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11.1</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11.1</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11.1</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12.2</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12.2</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12.2</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12.2</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3640683"/>
                  </a:ext>
                </a:extLst>
              </a:tr>
              <a:tr h="205749">
                <a:tc>
                  <a:txBody>
                    <a:bodyPr/>
                    <a:lstStyle/>
                    <a:p>
                      <a:pPr algn="ctr" fontAlgn="b"/>
                      <a:r>
                        <a:rPr lang="en-US" sz="1400" b="0" i="0" u="none" strike="noStrike">
                          <a:solidFill>
                            <a:srgbClr val="000000"/>
                          </a:solidFill>
                          <a:effectLst/>
                          <a:latin typeface="+mn-lt"/>
                        </a:rPr>
                        <a:t>PKU-BDO</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9.0</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10.3</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10.3</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10.3</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11.4</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11.4</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11.4</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11.4</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12.5</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12.5</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12.5</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12.5</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44220248"/>
                  </a:ext>
                </a:extLst>
              </a:tr>
              <a:tr h="205749">
                <a:tc>
                  <a:txBody>
                    <a:bodyPr/>
                    <a:lstStyle/>
                    <a:p>
                      <a:pPr algn="ctr" fontAlgn="b"/>
                      <a:r>
                        <a:rPr lang="en-US" sz="1400" b="0" i="0" u="none" strike="noStrike">
                          <a:solidFill>
                            <a:srgbClr val="000000"/>
                          </a:solidFill>
                          <a:effectLst/>
                          <a:latin typeface="+mn-lt"/>
                        </a:rPr>
                        <a:t>BDO-TTE</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4.0</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4.9</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5.8</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6.7</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7.9</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7.9</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7.9</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7.9</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8.7</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8.7</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8.7</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8.7</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0077019"/>
                  </a:ext>
                </a:extLst>
              </a:tr>
              <a:tr h="205749">
                <a:tc>
                  <a:txBody>
                    <a:bodyPr/>
                    <a:lstStyle/>
                    <a:p>
                      <a:pPr algn="ctr" fontAlgn="b"/>
                      <a:r>
                        <a:rPr lang="en-US" sz="1400" b="0" i="0" u="none" strike="noStrike">
                          <a:solidFill>
                            <a:srgbClr val="000000"/>
                          </a:solidFill>
                          <a:effectLst/>
                          <a:latin typeface="+mn-lt"/>
                        </a:rPr>
                        <a:t>LOP-TIM</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DBDB"/>
                    </a:solidFill>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9.3</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10.7</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11.4</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11.4</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12.6</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12.6</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12.6</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12.6</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5123846"/>
                  </a:ext>
                </a:extLst>
              </a:tr>
              <a:tr h="205749">
                <a:tc>
                  <a:txBody>
                    <a:bodyPr/>
                    <a:lstStyle/>
                    <a:p>
                      <a:pPr algn="ctr" fontAlgn="b"/>
                      <a:r>
                        <a:rPr lang="en-US" sz="1400" b="0" i="0" u="none" strike="noStrike">
                          <a:solidFill>
                            <a:srgbClr val="000000"/>
                          </a:solidFill>
                          <a:effectLst/>
                          <a:latin typeface="+mn-lt"/>
                        </a:rPr>
                        <a:t>TIM-AMQ</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DBDB"/>
                    </a:solidFill>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10.2</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11.8</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13.5</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13.5</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14.9</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14.9</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14.9</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14.9</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7210235"/>
                  </a:ext>
                </a:extLst>
              </a:tr>
              <a:tr h="205749">
                <a:tc>
                  <a:txBody>
                    <a:bodyPr/>
                    <a:lstStyle/>
                    <a:p>
                      <a:pPr algn="ctr" fontAlgn="b"/>
                      <a:r>
                        <a:rPr lang="en-US" sz="1400" b="0" i="0" u="none" strike="noStrike">
                          <a:solidFill>
                            <a:srgbClr val="000000"/>
                          </a:solidFill>
                          <a:effectLst/>
                          <a:latin typeface="+mn-lt"/>
                        </a:rPr>
                        <a:t>AMQ-CGK</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DBDB"/>
                    </a:solidFill>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4.1</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4.9</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5.7</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6.5</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8.1</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9.0</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9.9</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10.8</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5001434"/>
                  </a:ext>
                </a:extLst>
              </a:tr>
              <a:tr h="212844">
                <a:tc>
                  <a:txBody>
                    <a:bodyPr/>
                    <a:lstStyle/>
                    <a:p>
                      <a:pPr algn="ctr" fontAlgn="b"/>
                      <a:r>
                        <a:rPr lang="en-US" sz="1400" b="0" i="0" u="none" strike="noStrike">
                          <a:solidFill>
                            <a:srgbClr val="000000"/>
                          </a:solidFill>
                          <a:effectLst/>
                          <a:latin typeface="+mn-lt"/>
                        </a:rPr>
                        <a:t>CGK-LOP</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DBDB"/>
                    </a:solidFill>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3.0</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3.7</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4.4</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5.1</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6.4</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7.2</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7.9</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8.7</a:t>
                      </a:r>
                    </a:p>
                  </a:txBody>
                  <a:tcPr marL="7095" marR="7095" marT="70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6689288"/>
                  </a:ext>
                </a:extLst>
              </a:tr>
            </a:tbl>
          </a:graphicData>
        </a:graphic>
      </p:graphicFrame>
      <p:sp>
        <p:nvSpPr>
          <p:cNvPr id="5" name="TextBox 4">
            <a:extLst>
              <a:ext uri="{FF2B5EF4-FFF2-40B4-BE49-F238E27FC236}">
                <a16:creationId xmlns:a16="http://schemas.microsoft.com/office/drawing/2014/main" id="{CC93B4C5-FE84-47A7-915E-2445599EDFDB}"/>
              </a:ext>
            </a:extLst>
          </p:cNvPr>
          <p:cNvSpPr txBox="1"/>
          <p:nvPr/>
        </p:nvSpPr>
        <p:spPr>
          <a:xfrm>
            <a:off x="630804" y="5931510"/>
            <a:ext cx="3626779" cy="923330"/>
          </a:xfrm>
          <a:prstGeom prst="rect">
            <a:avLst/>
          </a:prstGeom>
          <a:noFill/>
        </p:spPr>
        <p:txBody>
          <a:bodyPr wrap="square" rtlCol="0">
            <a:spAutoFit/>
          </a:bodyPr>
          <a:lstStyle/>
          <a:p>
            <a:r>
              <a:rPr lang="en-US"/>
              <a:t>Assumption:</a:t>
            </a:r>
          </a:p>
          <a:p>
            <a:r>
              <a:rPr lang="en-US"/>
              <a:t>Annual cargo increase</a:t>
            </a:r>
            <a:r>
              <a:rPr lang="en-US">
                <a:sym typeface="Wingdings" panose="05000000000000000000" pitchFamily="2" charset="2"/>
              </a:rPr>
              <a:t>10%</a:t>
            </a:r>
          </a:p>
          <a:p>
            <a:endParaRPr lang="en-US"/>
          </a:p>
        </p:txBody>
      </p:sp>
    </p:spTree>
    <p:extLst>
      <p:ext uri="{BB962C8B-B14F-4D97-AF65-F5344CB8AC3E}">
        <p14:creationId xmlns:p14="http://schemas.microsoft.com/office/powerpoint/2010/main" val="34020949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F063A1B-D464-4196-8B83-4E4230D66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59857" y="1110642"/>
            <a:ext cx="2011668" cy="1093602"/>
          </a:xfrm>
          <a:prstGeom prst="rect">
            <a:avLst/>
          </a:prstGeom>
        </p:spPr>
      </p:pic>
      <p:sp>
        <p:nvSpPr>
          <p:cNvPr id="10" name="Title 1">
            <a:extLst>
              <a:ext uri="{FF2B5EF4-FFF2-40B4-BE49-F238E27FC236}">
                <a16:creationId xmlns:a16="http://schemas.microsoft.com/office/drawing/2014/main" id="{E0805815-297A-4E87-8E98-1B9CEB35B84F}"/>
              </a:ext>
            </a:extLst>
          </p:cNvPr>
          <p:cNvSpPr txBox="1">
            <a:spLocks/>
          </p:cNvSpPr>
          <p:nvPr/>
        </p:nvSpPr>
        <p:spPr>
          <a:xfrm>
            <a:off x="2415983" y="3433661"/>
            <a:ext cx="7369451" cy="45830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600" b="1">
                <a:solidFill>
                  <a:srgbClr val="FFC000"/>
                </a:solidFill>
                <a:latin typeface="Javanese Text"/>
                <a:ea typeface="Roboto"/>
              </a:rPr>
              <a:t>Service Strategy</a:t>
            </a:r>
            <a:endParaRPr lang="en-US"/>
          </a:p>
        </p:txBody>
      </p:sp>
    </p:spTree>
    <p:extLst>
      <p:ext uri="{BB962C8B-B14F-4D97-AF65-F5344CB8AC3E}">
        <p14:creationId xmlns:p14="http://schemas.microsoft.com/office/powerpoint/2010/main" val="493197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764" y="584371"/>
            <a:ext cx="5835192" cy="604781"/>
          </a:xfrm>
        </p:spPr>
        <p:txBody>
          <a:bodyPr/>
          <a:lstStyle/>
          <a:p>
            <a:r>
              <a:rPr lang="en-US"/>
              <a:t>Goods Journey</a:t>
            </a:r>
          </a:p>
        </p:txBody>
      </p:sp>
      <p:sp>
        <p:nvSpPr>
          <p:cNvPr id="3" name="Arrow: Chevron 5">
            <a:extLst>
              <a:ext uri="{FF2B5EF4-FFF2-40B4-BE49-F238E27FC236}">
                <a16:creationId xmlns:a16="http://schemas.microsoft.com/office/drawing/2014/main" id="{1B5C2A6D-AFB1-4EE5-8357-32DFC2FD7A1F}"/>
              </a:ext>
            </a:extLst>
          </p:cNvPr>
          <p:cNvSpPr/>
          <p:nvPr/>
        </p:nvSpPr>
        <p:spPr>
          <a:xfrm>
            <a:off x="544668" y="1999963"/>
            <a:ext cx="1711376" cy="761999"/>
          </a:xfrm>
          <a:prstGeom prst="chevron">
            <a:avLst/>
          </a:prstGeom>
          <a:noFill/>
          <a:ln w="28575">
            <a:solidFill>
              <a:srgbClr val="9212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Bahnschrift"/>
            </a:endParaRPr>
          </a:p>
        </p:txBody>
      </p:sp>
      <p:sp>
        <p:nvSpPr>
          <p:cNvPr id="4" name="Arrow: Chevron 3">
            <a:extLst>
              <a:ext uri="{FF2B5EF4-FFF2-40B4-BE49-F238E27FC236}">
                <a16:creationId xmlns:a16="http://schemas.microsoft.com/office/drawing/2014/main" id="{704A26A1-3C4B-4D10-99A5-7D4BFB6449F3}"/>
              </a:ext>
            </a:extLst>
          </p:cNvPr>
          <p:cNvSpPr/>
          <p:nvPr/>
        </p:nvSpPr>
        <p:spPr>
          <a:xfrm>
            <a:off x="2990442" y="1987672"/>
            <a:ext cx="1711376" cy="761999"/>
          </a:xfrm>
          <a:prstGeom prst="chevron">
            <a:avLst/>
          </a:prstGeom>
          <a:noFill/>
          <a:ln w="28575">
            <a:solidFill>
              <a:srgbClr val="9212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Bahnschrift"/>
            </a:endParaRPr>
          </a:p>
        </p:txBody>
      </p:sp>
      <p:sp>
        <p:nvSpPr>
          <p:cNvPr id="5" name="Arrow: Chevron 4">
            <a:extLst>
              <a:ext uri="{FF2B5EF4-FFF2-40B4-BE49-F238E27FC236}">
                <a16:creationId xmlns:a16="http://schemas.microsoft.com/office/drawing/2014/main" id="{BEAA440A-BC1F-4EDB-9540-0820E6470FAE}"/>
              </a:ext>
            </a:extLst>
          </p:cNvPr>
          <p:cNvSpPr/>
          <p:nvPr/>
        </p:nvSpPr>
        <p:spPr>
          <a:xfrm>
            <a:off x="5264152" y="1987672"/>
            <a:ext cx="1711376" cy="761999"/>
          </a:xfrm>
          <a:prstGeom prst="chevron">
            <a:avLst/>
          </a:prstGeom>
          <a:noFill/>
          <a:ln w="28575">
            <a:solidFill>
              <a:srgbClr val="9212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Bahnschrift"/>
            </a:endParaRPr>
          </a:p>
        </p:txBody>
      </p:sp>
      <p:sp>
        <p:nvSpPr>
          <p:cNvPr id="6" name="Arrow: Chevron 6">
            <a:extLst>
              <a:ext uri="{FF2B5EF4-FFF2-40B4-BE49-F238E27FC236}">
                <a16:creationId xmlns:a16="http://schemas.microsoft.com/office/drawing/2014/main" id="{0D0DD8FC-DAFB-4DF2-A795-BDC0B171D2C3}"/>
              </a:ext>
            </a:extLst>
          </p:cNvPr>
          <p:cNvSpPr/>
          <p:nvPr/>
        </p:nvSpPr>
        <p:spPr>
          <a:xfrm>
            <a:off x="7500990" y="1999962"/>
            <a:ext cx="1711376" cy="761999"/>
          </a:xfrm>
          <a:prstGeom prst="chevron">
            <a:avLst/>
          </a:prstGeom>
          <a:noFill/>
          <a:ln w="28575">
            <a:solidFill>
              <a:srgbClr val="9212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Bahnschrift"/>
            </a:endParaRPr>
          </a:p>
        </p:txBody>
      </p:sp>
      <p:sp>
        <p:nvSpPr>
          <p:cNvPr id="7" name="Arrow: Chevron 7">
            <a:extLst>
              <a:ext uri="{FF2B5EF4-FFF2-40B4-BE49-F238E27FC236}">
                <a16:creationId xmlns:a16="http://schemas.microsoft.com/office/drawing/2014/main" id="{1E8C1546-31DB-4D5B-89EE-C8115A7B4653}"/>
              </a:ext>
            </a:extLst>
          </p:cNvPr>
          <p:cNvSpPr/>
          <p:nvPr/>
        </p:nvSpPr>
        <p:spPr>
          <a:xfrm>
            <a:off x="9664087" y="1999963"/>
            <a:ext cx="1711376" cy="761999"/>
          </a:xfrm>
          <a:prstGeom prst="chevron">
            <a:avLst/>
          </a:prstGeom>
          <a:noFill/>
          <a:ln w="28575">
            <a:solidFill>
              <a:srgbClr val="9212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Bahnschrift"/>
            </a:endParaRPr>
          </a:p>
        </p:txBody>
      </p:sp>
      <p:sp>
        <p:nvSpPr>
          <p:cNvPr id="8" name="TextBox 7">
            <a:extLst>
              <a:ext uri="{FF2B5EF4-FFF2-40B4-BE49-F238E27FC236}">
                <a16:creationId xmlns:a16="http://schemas.microsoft.com/office/drawing/2014/main" id="{37006DEE-E029-4BA6-9439-AE89DE9F0829}"/>
              </a:ext>
            </a:extLst>
          </p:cNvPr>
          <p:cNvSpPr txBox="1"/>
          <p:nvPr/>
        </p:nvSpPr>
        <p:spPr>
          <a:xfrm>
            <a:off x="917473" y="2220246"/>
            <a:ext cx="1710813" cy="30777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latin typeface="Bahnschrift"/>
              </a:rPr>
              <a:t>Pre-Journey</a:t>
            </a:r>
          </a:p>
        </p:txBody>
      </p:sp>
      <p:sp>
        <p:nvSpPr>
          <p:cNvPr id="9" name="TextBox 8">
            <a:extLst>
              <a:ext uri="{FF2B5EF4-FFF2-40B4-BE49-F238E27FC236}">
                <a16:creationId xmlns:a16="http://schemas.microsoft.com/office/drawing/2014/main" id="{DC5808A2-AF2F-43AC-AEF7-031A17FD4B2B}"/>
              </a:ext>
            </a:extLst>
          </p:cNvPr>
          <p:cNvSpPr txBox="1"/>
          <p:nvPr/>
        </p:nvSpPr>
        <p:spPr>
          <a:xfrm>
            <a:off x="3383219" y="2215637"/>
            <a:ext cx="1145459" cy="30777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latin typeface="Bahnschrift"/>
              </a:rPr>
              <a:t>Pre-Flight</a:t>
            </a:r>
          </a:p>
        </p:txBody>
      </p:sp>
      <p:sp>
        <p:nvSpPr>
          <p:cNvPr id="10" name="TextBox 9">
            <a:extLst>
              <a:ext uri="{FF2B5EF4-FFF2-40B4-BE49-F238E27FC236}">
                <a16:creationId xmlns:a16="http://schemas.microsoft.com/office/drawing/2014/main" id="{C085ACB1-0BA4-4806-924F-C0C1F0347BDF}"/>
              </a:ext>
            </a:extLst>
          </p:cNvPr>
          <p:cNvSpPr txBox="1"/>
          <p:nvPr/>
        </p:nvSpPr>
        <p:spPr>
          <a:xfrm>
            <a:off x="5775223" y="2211028"/>
            <a:ext cx="703007" cy="30777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a:latin typeface="Bahnschrift"/>
              </a:rPr>
              <a:t>Flight</a:t>
            </a:r>
          </a:p>
        </p:txBody>
      </p:sp>
      <p:sp>
        <p:nvSpPr>
          <p:cNvPr id="11" name="TextBox 10">
            <a:extLst>
              <a:ext uri="{FF2B5EF4-FFF2-40B4-BE49-F238E27FC236}">
                <a16:creationId xmlns:a16="http://schemas.microsoft.com/office/drawing/2014/main" id="{CA88FF82-1504-4D01-AC05-CE14662B60D3}"/>
              </a:ext>
            </a:extLst>
          </p:cNvPr>
          <p:cNvSpPr txBox="1"/>
          <p:nvPr/>
        </p:nvSpPr>
        <p:spPr>
          <a:xfrm>
            <a:off x="7946001" y="2218710"/>
            <a:ext cx="172310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latin typeface="Bahnschrift"/>
              </a:rPr>
              <a:t>Post-Flight</a:t>
            </a:r>
          </a:p>
        </p:txBody>
      </p:sp>
      <p:sp>
        <p:nvSpPr>
          <p:cNvPr id="12" name="TextBox 11">
            <a:extLst>
              <a:ext uri="{FF2B5EF4-FFF2-40B4-BE49-F238E27FC236}">
                <a16:creationId xmlns:a16="http://schemas.microsoft.com/office/drawing/2014/main" id="{6E5AF191-71D9-4D3D-B27D-8D5EBA0D8232}"/>
              </a:ext>
            </a:extLst>
          </p:cNvPr>
          <p:cNvSpPr txBox="1"/>
          <p:nvPr/>
        </p:nvSpPr>
        <p:spPr>
          <a:xfrm>
            <a:off x="10018457" y="2214102"/>
            <a:ext cx="2743200" cy="30777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a:latin typeface="Bahnschrift"/>
              </a:rPr>
              <a:t>Post-Journey</a:t>
            </a:r>
          </a:p>
        </p:txBody>
      </p:sp>
      <p:sp>
        <p:nvSpPr>
          <p:cNvPr id="13" name="TextBox 12">
            <a:extLst>
              <a:ext uri="{FF2B5EF4-FFF2-40B4-BE49-F238E27FC236}">
                <a16:creationId xmlns:a16="http://schemas.microsoft.com/office/drawing/2014/main" id="{74A77158-A3B9-459C-9801-E74EF499258E}"/>
              </a:ext>
            </a:extLst>
          </p:cNvPr>
          <p:cNvSpPr txBox="1"/>
          <p:nvPr/>
        </p:nvSpPr>
        <p:spPr>
          <a:xfrm>
            <a:off x="-564867" y="3118976"/>
            <a:ext cx="3194688"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200150" lvl="2" indent="-285750">
              <a:buFont typeface="Arial,Sans-Serif"/>
              <a:buChar char="•"/>
            </a:pPr>
            <a:r>
              <a:rPr lang="en-US" sz="1400">
                <a:latin typeface="Bahnschrift"/>
              </a:rPr>
              <a:t>Sales Representative</a:t>
            </a:r>
            <a:endParaRPr lang="en-US" sz="1400">
              <a:ea typeface="+mn-lt"/>
              <a:cs typeface="+mn-lt"/>
            </a:endParaRPr>
          </a:p>
          <a:p>
            <a:pPr marL="1200150" lvl="2" indent="-285750">
              <a:buFont typeface="Arial,Sans-Serif"/>
              <a:buChar char="•"/>
            </a:pPr>
            <a:r>
              <a:rPr lang="en-US" sz="1400">
                <a:latin typeface="Bahnschrift"/>
              </a:rPr>
              <a:t>Aglis Air Cargo Marketing Agent</a:t>
            </a:r>
            <a:endParaRPr lang="en-US" sz="1400">
              <a:ea typeface="+mn-lt"/>
              <a:cs typeface="+mn-lt"/>
            </a:endParaRPr>
          </a:p>
          <a:p>
            <a:pPr marL="1200150" lvl="2" indent="-285750">
              <a:buFont typeface="Arial,Sans-Serif"/>
              <a:buChar char="•"/>
            </a:pPr>
            <a:r>
              <a:rPr lang="en-US" sz="1400">
                <a:latin typeface="Bahnschrift"/>
              </a:rPr>
              <a:t>Dedicated account for reservation</a:t>
            </a:r>
            <a:endParaRPr lang="en-US" sz="1400">
              <a:ea typeface="+mn-lt"/>
              <a:cs typeface="+mn-lt"/>
            </a:endParaRPr>
          </a:p>
          <a:p>
            <a:pPr marL="1200150" lvl="2" indent="-285750">
              <a:buFont typeface="Arial,Sans-Serif"/>
              <a:buChar char="•"/>
            </a:pPr>
            <a:r>
              <a:rPr lang="en-US" sz="1400">
                <a:latin typeface="Bahnschrift"/>
              </a:rPr>
              <a:t>Website</a:t>
            </a:r>
            <a:endParaRPr lang="en-US" sz="1400">
              <a:ea typeface="+mn-lt"/>
              <a:cs typeface="+mn-lt"/>
            </a:endParaRPr>
          </a:p>
          <a:p>
            <a:pPr marL="1200150" lvl="2" indent="-285750">
              <a:buFont typeface="Arial,Sans-Serif"/>
              <a:buChar char="•"/>
            </a:pPr>
            <a:r>
              <a:rPr lang="en-US" sz="1400">
                <a:latin typeface="Bahnschrift"/>
              </a:rPr>
              <a:t>Call center</a:t>
            </a:r>
            <a:endParaRPr lang="en-US" sz="1400">
              <a:ea typeface="+mn-lt"/>
              <a:cs typeface="+mn-lt"/>
            </a:endParaRPr>
          </a:p>
          <a:p>
            <a:pPr marL="1200150" lvl="2" indent="-285750">
              <a:buFont typeface="Arial,Sans-Serif"/>
              <a:buChar char="•"/>
            </a:pPr>
            <a:r>
              <a:rPr lang="en-US" sz="1400">
                <a:latin typeface="Bahnschrift"/>
              </a:rPr>
              <a:t>Insurance</a:t>
            </a:r>
            <a:endParaRPr lang="en-US" sz="1400"/>
          </a:p>
        </p:txBody>
      </p:sp>
      <p:sp>
        <p:nvSpPr>
          <p:cNvPr id="14" name="TextBox 13">
            <a:extLst>
              <a:ext uri="{FF2B5EF4-FFF2-40B4-BE49-F238E27FC236}">
                <a16:creationId xmlns:a16="http://schemas.microsoft.com/office/drawing/2014/main" id="{4FA23927-06B6-4962-B2ED-E2EE7013AFAD}"/>
              </a:ext>
            </a:extLst>
          </p:cNvPr>
          <p:cNvSpPr txBox="1"/>
          <p:nvPr/>
        </p:nvSpPr>
        <p:spPr>
          <a:xfrm>
            <a:off x="2943750" y="3114367"/>
            <a:ext cx="2018071"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a:latin typeface="Bahnschrift"/>
              </a:rPr>
              <a:t>Cargo Lounge</a:t>
            </a:r>
          </a:p>
          <a:p>
            <a:pPr marL="285750" indent="-285750">
              <a:buFont typeface="Arial"/>
              <a:buChar char="•"/>
            </a:pPr>
            <a:r>
              <a:rPr lang="en-US" sz="1400">
                <a:latin typeface="Bahnschrift"/>
              </a:rPr>
              <a:t>Cargo Service Center</a:t>
            </a:r>
          </a:p>
          <a:p>
            <a:pPr marL="285750" indent="-285750">
              <a:buFont typeface="Arial"/>
              <a:buChar char="•"/>
            </a:pPr>
            <a:r>
              <a:rPr lang="en-US" sz="1400">
                <a:latin typeface="Bahnschrift"/>
              </a:rPr>
              <a:t>Notification of cargo handling</a:t>
            </a:r>
          </a:p>
        </p:txBody>
      </p:sp>
      <p:sp>
        <p:nvSpPr>
          <p:cNvPr id="15" name="TextBox 14">
            <a:extLst>
              <a:ext uri="{FF2B5EF4-FFF2-40B4-BE49-F238E27FC236}">
                <a16:creationId xmlns:a16="http://schemas.microsoft.com/office/drawing/2014/main" id="{068EEBB9-81B7-4D82-8A52-0DB729C2ABF1}"/>
              </a:ext>
            </a:extLst>
          </p:cNvPr>
          <p:cNvSpPr txBox="1"/>
          <p:nvPr/>
        </p:nvSpPr>
        <p:spPr>
          <a:xfrm>
            <a:off x="5338916" y="3114366"/>
            <a:ext cx="156333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a:latin typeface="Bahnschrift"/>
              </a:rPr>
              <a:t>Real time tracking</a:t>
            </a:r>
          </a:p>
        </p:txBody>
      </p:sp>
      <p:sp>
        <p:nvSpPr>
          <p:cNvPr id="16" name="TextBox 15">
            <a:extLst>
              <a:ext uri="{FF2B5EF4-FFF2-40B4-BE49-F238E27FC236}">
                <a16:creationId xmlns:a16="http://schemas.microsoft.com/office/drawing/2014/main" id="{036E0F09-D942-47CF-A679-24E45E149C2F}"/>
              </a:ext>
            </a:extLst>
          </p:cNvPr>
          <p:cNvSpPr txBox="1"/>
          <p:nvPr/>
        </p:nvSpPr>
        <p:spPr>
          <a:xfrm>
            <a:off x="7575754" y="3114365"/>
            <a:ext cx="1563330"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a:latin typeface="Bahnschrift"/>
              </a:rPr>
              <a:t>Notification of arrival</a:t>
            </a:r>
          </a:p>
          <a:p>
            <a:pPr marL="285750" indent="-285750">
              <a:buFont typeface="Arial"/>
              <a:buChar char="•"/>
            </a:pPr>
            <a:r>
              <a:rPr lang="en-US" sz="1400">
                <a:latin typeface="Bahnschrift"/>
              </a:rPr>
              <a:t>Cargo Service Center</a:t>
            </a:r>
          </a:p>
          <a:p>
            <a:pPr marL="285750" indent="-285750">
              <a:buFont typeface="Arial"/>
              <a:buChar char="•"/>
            </a:pPr>
            <a:endParaRPr lang="en-US" sz="1400">
              <a:latin typeface="Bahnschrift"/>
            </a:endParaRPr>
          </a:p>
        </p:txBody>
      </p:sp>
      <p:sp>
        <p:nvSpPr>
          <p:cNvPr id="17" name="TextBox 16">
            <a:extLst>
              <a:ext uri="{FF2B5EF4-FFF2-40B4-BE49-F238E27FC236}">
                <a16:creationId xmlns:a16="http://schemas.microsoft.com/office/drawing/2014/main" id="{C2AA5B7C-4FFC-4B3F-93DB-59EC85D4DFA0}"/>
              </a:ext>
            </a:extLst>
          </p:cNvPr>
          <p:cNvSpPr txBox="1"/>
          <p:nvPr/>
        </p:nvSpPr>
        <p:spPr>
          <a:xfrm>
            <a:off x="9829088" y="3114365"/>
            <a:ext cx="156333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a:latin typeface="Bahnschrift"/>
              </a:rPr>
              <a:t>Loyalty program</a:t>
            </a:r>
          </a:p>
          <a:p>
            <a:pPr marL="285750" indent="-285750">
              <a:buFont typeface="Arial"/>
              <a:buChar char="•"/>
            </a:pPr>
            <a:r>
              <a:rPr lang="en-US" sz="1400">
                <a:latin typeface="Bahnschrift"/>
              </a:rPr>
              <a:t>Partnership Program</a:t>
            </a:r>
          </a:p>
        </p:txBody>
      </p:sp>
      <p:pic>
        <p:nvPicPr>
          <p:cNvPr id="18" name="Picture 8">
            <a:extLst>
              <a:ext uri="{FF2B5EF4-FFF2-40B4-BE49-F238E27FC236}">
                <a16:creationId xmlns:a16="http://schemas.microsoft.com/office/drawing/2014/main" id="{A2A710AA-F1E9-45BC-920D-8669599D00A0}"/>
              </a:ext>
            </a:extLst>
          </p:cNvPr>
          <p:cNvPicPr>
            <a:picLocks noChangeAspect="1"/>
          </p:cNvPicPr>
          <p:nvPr/>
        </p:nvPicPr>
        <p:blipFill>
          <a:blip r:embed="rId2"/>
          <a:stretch>
            <a:fillRect/>
          </a:stretch>
        </p:blipFill>
        <p:spPr>
          <a:xfrm>
            <a:off x="-1501942" y="5391800"/>
            <a:ext cx="3104147" cy="1678441"/>
          </a:xfrm>
          <a:prstGeom prst="rect">
            <a:avLst/>
          </a:prstGeom>
        </p:spPr>
      </p:pic>
      <p:pic>
        <p:nvPicPr>
          <p:cNvPr id="19" name="Picture 8" descr="Icon&#10;&#10;Description automatically generated">
            <a:extLst>
              <a:ext uri="{FF2B5EF4-FFF2-40B4-BE49-F238E27FC236}">
                <a16:creationId xmlns:a16="http://schemas.microsoft.com/office/drawing/2014/main" id="{CEBDF5DB-5772-438F-B6EA-36BA67172502}"/>
              </a:ext>
            </a:extLst>
          </p:cNvPr>
          <p:cNvPicPr>
            <a:picLocks noChangeAspect="1"/>
          </p:cNvPicPr>
          <p:nvPr/>
        </p:nvPicPr>
        <p:blipFill>
          <a:blip r:embed="rId2"/>
          <a:stretch>
            <a:fillRect/>
          </a:stretch>
        </p:blipFill>
        <p:spPr>
          <a:xfrm>
            <a:off x="11024269" y="138010"/>
            <a:ext cx="1860884" cy="1023390"/>
          </a:xfrm>
          <a:prstGeom prst="rect">
            <a:avLst/>
          </a:prstGeom>
        </p:spPr>
      </p:pic>
    </p:spTree>
    <p:extLst>
      <p:ext uri="{BB962C8B-B14F-4D97-AF65-F5344CB8AC3E}">
        <p14:creationId xmlns:p14="http://schemas.microsoft.com/office/powerpoint/2010/main" val="32700911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764" y="584371"/>
            <a:ext cx="5835192" cy="604781"/>
          </a:xfrm>
        </p:spPr>
        <p:txBody>
          <a:bodyPr/>
          <a:lstStyle/>
          <a:p>
            <a:r>
              <a:rPr lang="en-US"/>
              <a:t>Touchpoints</a:t>
            </a:r>
          </a:p>
        </p:txBody>
      </p:sp>
      <p:sp>
        <p:nvSpPr>
          <p:cNvPr id="3" name="TextBox 2">
            <a:extLst>
              <a:ext uri="{FF2B5EF4-FFF2-40B4-BE49-F238E27FC236}">
                <a16:creationId xmlns:a16="http://schemas.microsoft.com/office/drawing/2014/main" id="{7FCC02F1-9CCD-47A1-A048-E3F979C6AE92}"/>
              </a:ext>
            </a:extLst>
          </p:cNvPr>
          <p:cNvSpPr txBox="1"/>
          <p:nvPr/>
        </p:nvSpPr>
        <p:spPr>
          <a:xfrm>
            <a:off x="2441171" y="3245800"/>
            <a:ext cx="3031605"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Bahnschrift"/>
              </a:rPr>
              <a:t>As a way for customers reach out Aglis Air Cargo for sending their goods​</a:t>
            </a:r>
            <a:endParaRPr lang="en-US" sz="1400"/>
          </a:p>
        </p:txBody>
      </p:sp>
      <p:sp>
        <p:nvSpPr>
          <p:cNvPr id="4" name="TextBox 3">
            <a:extLst>
              <a:ext uri="{FF2B5EF4-FFF2-40B4-BE49-F238E27FC236}">
                <a16:creationId xmlns:a16="http://schemas.microsoft.com/office/drawing/2014/main" id="{B3CF3562-0EA5-4DA4-B3DA-EAFFF2783105}"/>
              </a:ext>
            </a:extLst>
          </p:cNvPr>
          <p:cNvSpPr txBox="1"/>
          <p:nvPr/>
        </p:nvSpPr>
        <p:spPr>
          <a:xfrm>
            <a:off x="2436452" y="4515014"/>
            <a:ext cx="322033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Bahnschrift"/>
              </a:rPr>
              <a:t>Offer customers with Aglis air cargo service​</a:t>
            </a:r>
            <a:endParaRPr lang="en-US" sz="1400"/>
          </a:p>
        </p:txBody>
      </p:sp>
      <p:sp>
        <p:nvSpPr>
          <p:cNvPr id="5" name="TextBox 4">
            <a:extLst>
              <a:ext uri="{FF2B5EF4-FFF2-40B4-BE49-F238E27FC236}">
                <a16:creationId xmlns:a16="http://schemas.microsoft.com/office/drawing/2014/main" id="{A8B1E71C-E289-4433-854C-C0C17747E6E1}"/>
              </a:ext>
            </a:extLst>
          </p:cNvPr>
          <p:cNvSpPr txBox="1"/>
          <p:nvPr/>
        </p:nvSpPr>
        <p:spPr>
          <a:xfrm>
            <a:off x="2436452" y="5448641"/>
            <a:ext cx="2839336"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Bahnschrift"/>
              </a:rPr>
              <a:t>To ease the customers, Aglis will have reservation system through account</a:t>
            </a:r>
          </a:p>
        </p:txBody>
      </p:sp>
      <p:sp>
        <p:nvSpPr>
          <p:cNvPr id="6" name="Flowchart: Multidocument 5">
            <a:extLst>
              <a:ext uri="{FF2B5EF4-FFF2-40B4-BE49-F238E27FC236}">
                <a16:creationId xmlns:a16="http://schemas.microsoft.com/office/drawing/2014/main" id="{CF807B98-AE33-4733-B89D-7ED182AF1758}"/>
              </a:ext>
            </a:extLst>
          </p:cNvPr>
          <p:cNvSpPr/>
          <p:nvPr/>
        </p:nvSpPr>
        <p:spPr>
          <a:xfrm>
            <a:off x="330980" y="1494228"/>
            <a:ext cx="1785256" cy="1338942"/>
          </a:xfrm>
          <a:prstGeom prst="flowChartMultidocument">
            <a:avLst/>
          </a:prstGeom>
          <a:noFill/>
          <a:ln w="28575">
            <a:solidFill>
              <a:srgbClr val="921229"/>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latin typeface="Bahnschrift"/>
              </a:rPr>
              <a:t>Pre-Journey</a:t>
            </a:r>
          </a:p>
        </p:txBody>
      </p:sp>
      <p:sp>
        <p:nvSpPr>
          <p:cNvPr id="7" name="Flowchart: Document 6">
            <a:extLst>
              <a:ext uri="{FF2B5EF4-FFF2-40B4-BE49-F238E27FC236}">
                <a16:creationId xmlns:a16="http://schemas.microsoft.com/office/drawing/2014/main" id="{59A72747-DB9A-497A-B526-928315CCE12E}"/>
              </a:ext>
            </a:extLst>
          </p:cNvPr>
          <p:cNvSpPr/>
          <p:nvPr/>
        </p:nvSpPr>
        <p:spPr>
          <a:xfrm>
            <a:off x="407713" y="2997847"/>
            <a:ext cx="1480457" cy="1077685"/>
          </a:xfrm>
          <a:prstGeom prst="flowChartDocument">
            <a:avLst/>
          </a:prstGeom>
          <a:noFill/>
          <a:ln w="28575">
            <a:solidFill>
              <a:srgbClr val="921229"/>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200">
              <a:solidFill>
                <a:schemeClr val="tx1"/>
              </a:solidFill>
              <a:latin typeface="Bahnschrift"/>
              <a:ea typeface="+mn-lt"/>
              <a:cs typeface="+mn-lt"/>
            </a:endParaRPr>
          </a:p>
          <a:p>
            <a:pPr algn="ctr"/>
            <a:r>
              <a:rPr lang="en-US" sz="1200">
                <a:solidFill>
                  <a:schemeClr val="tx1"/>
                </a:solidFill>
                <a:latin typeface="Bahnschrift"/>
              </a:rPr>
              <a:t>Sales Representatives</a:t>
            </a:r>
          </a:p>
        </p:txBody>
      </p:sp>
      <p:sp>
        <p:nvSpPr>
          <p:cNvPr id="8" name="Flowchart: Document 7">
            <a:extLst>
              <a:ext uri="{FF2B5EF4-FFF2-40B4-BE49-F238E27FC236}">
                <a16:creationId xmlns:a16="http://schemas.microsoft.com/office/drawing/2014/main" id="{EED1C410-2F92-4BA3-8A22-9FC671B87FA3}"/>
              </a:ext>
            </a:extLst>
          </p:cNvPr>
          <p:cNvSpPr/>
          <p:nvPr/>
        </p:nvSpPr>
        <p:spPr>
          <a:xfrm>
            <a:off x="406853" y="4218767"/>
            <a:ext cx="1480457" cy="1077685"/>
          </a:xfrm>
          <a:prstGeom prst="flowChartDocument">
            <a:avLst/>
          </a:prstGeom>
          <a:noFill/>
          <a:ln w="28575">
            <a:solidFill>
              <a:srgbClr val="921229"/>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solidFill>
                  <a:srgbClr val="000000"/>
                </a:solidFill>
                <a:latin typeface="Bahnschrift"/>
              </a:rPr>
              <a:t>Marketing Agent</a:t>
            </a:r>
          </a:p>
        </p:txBody>
      </p:sp>
      <p:sp>
        <p:nvSpPr>
          <p:cNvPr id="9" name="Flowchart: Document 8">
            <a:extLst>
              <a:ext uri="{FF2B5EF4-FFF2-40B4-BE49-F238E27FC236}">
                <a16:creationId xmlns:a16="http://schemas.microsoft.com/office/drawing/2014/main" id="{942FF9AA-9CC6-4DD8-84E6-C983F90B8FA1}"/>
              </a:ext>
            </a:extLst>
          </p:cNvPr>
          <p:cNvSpPr/>
          <p:nvPr/>
        </p:nvSpPr>
        <p:spPr>
          <a:xfrm>
            <a:off x="406853" y="5452003"/>
            <a:ext cx="1480457" cy="1077685"/>
          </a:xfrm>
          <a:prstGeom prst="flowChartDocument">
            <a:avLst/>
          </a:prstGeom>
          <a:noFill/>
          <a:ln w="28575">
            <a:solidFill>
              <a:srgbClr val="921229"/>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solidFill>
                  <a:srgbClr val="000000"/>
                </a:solidFill>
                <a:latin typeface="Bahnschrift"/>
              </a:rPr>
              <a:t>Reservation Account</a:t>
            </a:r>
          </a:p>
        </p:txBody>
      </p:sp>
      <p:sp>
        <p:nvSpPr>
          <p:cNvPr id="10" name="TextBox 9">
            <a:extLst>
              <a:ext uri="{FF2B5EF4-FFF2-40B4-BE49-F238E27FC236}">
                <a16:creationId xmlns:a16="http://schemas.microsoft.com/office/drawing/2014/main" id="{9F8DEC49-3DED-4CF4-9AD2-BDA0E927E0BE}"/>
              </a:ext>
            </a:extLst>
          </p:cNvPr>
          <p:cNvSpPr txBox="1"/>
          <p:nvPr/>
        </p:nvSpPr>
        <p:spPr>
          <a:xfrm>
            <a:off x="2441171" y="1872194"/>
            <a:ext cx="3031606"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Bahnschrift"/>
              </a:rPr>
              <a:t>The pre-journey marks the initial process for becoming Aglis Air Cargo Customers</a:t>
            </a:r>
          </a:p>
        </p:txBody>
      </p:sp>
      <p:sp>
        <p:nvSpPr>
          <p:cNvPr id="11" name="Flowchart: Document 10">
            <a:extLst>
              <a:ext uri="{FF2B5EF4-FFF2-40B4-BE49-F238E27FC236}">
                <a16:creationId xmlns:a16="http://schemas.microsoft.com/office/drawing/2014/main" id="{B2A07CF3-2F7C-4EB6-AD06-88A00191D7C4}"/>
              </a:ext>
            </a:extLst>
          </p:cNvPr>
          <p:cNvSpPr/>
          <p:nvPr/>
        </p:nvSpPr>
        <p:spPr>
          <a:xfrm>
            <a:off x="6283134" y="4271190"/>
            <a:ext cx="1480457" cy="1077685"/>
          </a:xfrm>
          <a:prstGeom prst="flowChartDocument">
            <a:avLst/>
          </a:prstGeom>
          <a:noFill/>
          <a:ln w="28575">
            <a:solidFill>
              <a:srgbClr val="9212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hnschrift"/>
            </a:endParaRPr>
          </a:p>
        </p:txBody>
      </p:sp>
      <p:sp>
        <p:nvSpPr>
          <p:cNvPr id="12" name="TextBox 11">
            <a:extLst>
              <a:ext uri="{FF2B5EF4-FFF2-40B4-BE49-F238E27FC236}">
                <a16:creationId xmlns:a16="http://schemas.microsoft.com/office/drawing/2014/main" id="{8CE271A8-9BB8-4DBA-860F-0589025AADA8}"/>
              </a:ext>
            </a:extLst>
          </p:cNvPr>
          <p:cNvSpPr txBox="1"/>
          <p:nvPr/>
        </p:nvSpPr>
        <p:spPr>
          <a:xfrm>
            <a:off x="6159309" y="4586610"/>
            <a:ext cx="1676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Bahnschrift"/>
              </a:rPr>
              <a:t>Call Center</a:t>
            </a:r>
            <a:endParaRPr lang="en-US"/>
          </a:p>
        </p:txBody>
      </p:sp>
      <p:sp>
        <p:nvSpPr>
          <p:cNvPr id="13" name="Flowchart: Document 12">
            <a:extLst>
              <a:ext uri="{FF2B5EF4-FFF2-40B4-BE49-F238E27FC236}">
                <a16:creationId xmlns:a16="http://schemas.microsoft.com/office/drawing/2014/main" id="{3CC716B1-948B-466A-9ED6-1036AD878712}"/>
              </a:ext>
            </a:extLst>
          </p:cNvPr>
          <p:cNvSpPr/>
          <p:nvPr/>
        </p:nvSpPr>
        <p:spPr>
          <a:xfrm>
            <a:off x="6262222" y="5452003"/>
            <a:ext cx="1480457" cy="1077685"/>
          </a:xfrm>
          <a:prstGeom prst="flowChartDocument">
            <a:avLst/>
          </a:prstGeom>
          <a:noFill/>
          <a:ln w="28575">
            <a:solidFill>
              <a:srgbClr val="9212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hnschrift"/>
            </a:endParaRPr>
          </a:p>
        </p:txBody>
      </p:sp>
      <p:sp>
        <p:nvSpPr>
          <p:cNvPr id="14" name="TextBox 13">
            <a:extLst>
              <a:ext uri="{FF2B5EF4-FFF2-40B4-BE49-F238E27FC236}">
                <a16:creationId xmlns:a16="http://schemas.microsoft.com/office/drawing/2014/main" id="{B2547DB2-9A23-4E70-A5CB-29298E288F3D}"/>
              </a:ext>
            </a:extLst>
          </p:cNvPr>
          <p:cNvSpPr txBox="1"/>
          <p:nvPr/>
        </p:nvSpPr>
        <p:spPr>
          <a:xfrm>
            <a:off x="6204060" y="5706748"/>
            <a:ext cx="15893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Bahnschrift"/>
              </a:rPr>
              <a:t>Insurance</a:t>
            </a:r>
            <a:endParaRPr lang="en-US"/>
          </a:p>
        </p:txBody>
      </p:sp>
      <p:sp>
        <p:nvSpPr>
          <p:cNvPr id="15" name="Flowchart: Document 14">
            <a:extLst>
              <a:ext uri="{FF2B5EF4-FFF2-40B4-BE49-F238E27FC236}">
                <a16:creationId xmlns:a16="http://schemas.microsoft.com/office/drawing/2014/main" id="{0FCD54E6-B024-4E99-A2CB-6B87055A91BF}"/>
              </a:ext>
            </a:extLst>
          </p:cNvPr>
          <p:cNvSpPr/>
          <p:nvPr/>
        </p:nvSpPr>
        <p:spPr>
          <a:xfrm>
            <a:off x="6283134" y="3048911"/>
            <a:ext cx="1480457" cy="1077685"/>
          </a:xfrm>
          <a:prstGeom prst="flowChartDocument">
            <a:avLst/>
          </a:prstGeom>
          <a:noFill/>
          <a:ln w="28575">
            <a:solidFill>
              <a:srgbClr val="921229"/>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Bahnschrift"/>
              </a:rPr>
              <a:t>Website</a:t>
            </a:r>
          </a:p>
        </p:txBody>
      </p:sp>
      <p:sp>
        <p:nvSpPr>
          <p:cNvPr id="16" name="TextBox 15">
            <a:extLst>
              <a:ext uri="{FF2B5EF4-FFF2-40B4-BE49-F238E27FC236}">
                <a16:creationId xmlns:a16="http://schemas.microsoft.com/office/drawing/2014/main" id="{F9537615-7DB6-41F5-BA99-7D5BCE1D68AC}"/>
              </a:ext>
            </a:extLst>
          </p:cNvPr>
          <p:cNvSpPr txBox="1"/>
          <p:nvPr/>
        </p:nvSpPr>
        <p:spPr>
          <a:xfrm>
            <a:off x="8123005" y="3129063"/>
            <a:ext cx="2887367"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Bahnschrift"/>
              </a:rPr>
              <a:t>To make Aglis easier to find and much more reachable to new and existing customers</a:t>
            </a:r>
          </a:p>
        </p:txBody>
      </p:sp>
      <p:sp>
        <p:nvSpPr>
          <p:cNvPr id="17" name="TextBox 16">
            <a:extLst>
              <a:ext uri="{FF2B5EF4-FFF2-40B4-BE49-F238E27FC236}">
                <a16:creationId xmlns:a16="http://schemas.microsoft.com/office/drawing/2014/main" id="{DE63047E-BBC7-4931-99B2-500AA86A327F}"/>
              </a:ext>
            </a:extLst>
          </p:cNvPr>
          <p:cNvSpPr txBox="1"/>
          <p:nvPr/>
        </p:nvSpPr>
        <p:spPr>
          <a:xfrm>
            <a:off x="8123472" y="4459533"/>
            <a:ext cx="3279093"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Bahnschrift"/>
              </a:rPr>
              <a:t>Offers customer service over the line to help with information regarding Aglis' operations and customer problems </a:t>
            </a:r>
          </a:p>
        </p:txBody>
      </p:sp>
      <p:sp>
        <p:nvSpPr>
          <p:cNvPr id="18" name="TextBox 17">
            <a:extLst>
              <a:ext uri="{FF2B5EF4-FFF2-40B4-BE49-F238E27FC236}">
                <a16:creationId xmlns:a16="http://schemas.microsoft.com/office/drawing/2014/main" id="{CB6FF6D6-A34B-4E74-8014-04EC27BA16B9}"/>
              </a:ext>
            </a:extLst>
          </p:cNvPr>
          <p:cNvSpPr txBox="1"/>
          <p:nvPr/>
        </p:nvSpPr>
        <p:spPr>
          <a:xfrm>
            <a:off x="8118808" y="5635642"/>
            <a:ext cx="348102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Bahnschrift"/>
              </a:rPr>
              <a:t>Offers customers additional protection for all their shipments</a:t>
            </a:r>
          </a:p>
        </p:txBody>
      </p:sp>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87434" y="-321693"/>
            <a:ext cx="4445876" cy="2416908"/>
          </a:xfrm>
          <a:prstGeom prst="rect">
            <a:avLst/>
          </a:prstGeom>
        </p:spPr>
      </p:pic>
    </p:spTree>
    <p:extLst>
      <p:ext uri="{BB962C8B-B14F-4D97-AF65-F5344CB8AC3E}">
        <p14:creationId xmlns:p14="http://schemas.microsoft.com/office/powerpoint/2010/main" val="3571790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C23C8C-0D9F-43D0-8B32-528EB4F4F163}"/>
              </a:ext>
            </a:extLst>
          </p:cNvPr>
          <p:cNvSpPr txBox="1">
            <a:spLocks/>
          </p:cNvSpPr>
          <p:nvPr/>
        </p:nvSpPr>
        <p:spPr>
          <a:xfrm>
            <a:off x="3181634" y="533987"/>
            <a:ext cx="5835192" cy="661720"/>
          </a:xfrm>
          <a:prstGeom prst="rect">
            <a:avLst/>
          </a:prstGeom>
          <a:noFill/>
          <a:ln>
            <a:noFill/>
          </a:ln>
        </p:spPr>
        <p:txBody>
          <a:bodyPr vert="horz" wrap="square" lIns="91440" tIns="45720" rIns="91440" bIns="45720" rtlCol="0" anchor="ctr">
            <a:spAutoFit/>
          </a:bodyPr>
          <a:lstStyle>
            <a:lvl1pPr algn="l" defTabSz="914400" rtl="0" eaLnBrk="1" latinLnBrk="0" hangingPunct="1">
              <a:lnSpc>
                <a:spcPct val="90000"/>
              </a:lnSpc>
              <a:spcBef>
                <a:spcPct val="0"/>
              </a:spcBef>
              <a:buNone/>
              <a:defRPr sz="3600" b="1" kern="1200">
                <a:solidFill>
                  <a:srgbClr val="132E57"/>
                </a:solidFill>
                <a:latin typeface="+mj-lt"/>
                <a:ea typeface="+mj-ea"/>
                <a:cs typeface="Arial" panose="020B0604020202020204" pitchFamily="34" charset="0"/>
              </a:defRPr>
            </a:lvl1pPr>
          </a:lstStyle>
          <a:p>
            <a:pPr algn="ctr"/>
            <a:r>
              <a:rPr lang="en-US" sz="4000">
                <a:ea typeface="+mj-lt"/>
                <a:cs typeface="+mj-lt"/>
              </a:rPr>
              <a:t>Facts</a:t>
            </a:r>
          </a:p>
        </p:txBody>
      </p:sp>
      <p:sp>
        <p:nvSpPr>
          <p:cNvPr id="2" name="Rectangle 1">
            <a:extLst>
              <a:ext uri="{FF2B5EF4-FFF2-40B4-BE49-F238E27FC236}">
                <a16:creationId xmlns:a16="http://schemas.microsoft.com/office/drawing/2014/main" id="{C5AD8268-A53A-4A9F-BDA7-D81CAE480BD7}"/>
              </a:ext>
            </a:extLst>
          </p:cNvPr>
          <p:cNvSpPr/>
          <p:nvPr/>
        </p:nvSpPr>
        <p:spPr>
          <a:xfrm>
            <a:off x="3840935" y="1333822"/>
            <a:ext cx="1951840" cy="1997060"/>
          </a:xfrm>
          <a:prstGeom prst="rect">
            <a:avLst/>
          </a:prstGeom>
          <a:solidFill>
            <a:srgbClr val="921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 2019, Indonesia produce 6.1-million-ton of fishes</a:t>
            </a:r>
          </a:p>
        </p:txBody>
      </p:sp>
      <p:sp>
        <p:nvSpPr>
          <p:cNvPr id="7" name="Rectangle 6">
            <a:extLst>
              <a:ext uri="{FF2B5EF4-FFF2-40B4-BE49-F238E27FC236}">
                <a16:creationId xmlns:a16="http://schemas.microsoft.com/office/drawing/2014/main" id="{4A6A3C0F-F14F-4291-82F2-3B8C6B0DA88B}"/>
              </a:ext>
            </a:extLst>
          </p:cNvPr>
          <p:cNvSpPr/>
          <p:nvPr/>
        </p:nvSpPr>
        <p:spPr>
          <a:xfrm>
            <a:off x="6089600" y="1333822"/>
            <a:ext cx="1939550" cy="1997060"/>
          </a:xfrm>
          <a:prstGeom prst="rect">
            <a:avLst/>
          </a:prstGeom>
          <a:solidFill>
            <a:srgbClr val="132E57"/>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Consume rate in Indonesia haven't reach 60 kg per capita in 2020 </a:t>
            </a:r>
          </a:p>
        </p:txBody>
      </p:sp>
      <p:sp>
        <p:nvSpPr>
          <p:cNvPr id="8" name="Rectangle 7">
            <a:extLst>
              <a:ext uri="{FF2B5EF4-FFF2-40B4-BE49-F238E27FC236}">
                <a16:creationId xmlns:a16="http://schemas.microsoft.com/office/drawing/2014/main" id="{BA767CCD-2690-4F82-B6DC-CEA0CE4875F0}"/>
              </a:ext>
            </a:extLst>
          </p:cNvPr>
          <p:cNvSpPr/>
          <p:nvPr/>
        </p:nvSpPr>
        <p:spPr>
          <a:xfrm>
            <a:off x="2695384" y="3561617"/>
            <a:ext cx="2001000" cy="20830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Marine product has complicated supply chain and lack infrastructure </a:t>
            </a:r>
          </a:p>
        </p:txBody>
      </p:sp>
      <p:sp>
        <p:nvSpPr>
          <p:cNvPr id="9" name="Rectangle 8">
            <a:extLst>
              <a:ext uri="{FF2B5EF4-FFF2-40B4-BE49-F238E27FC236}">
                <a16:creationId xmlns:a16="http://schemas.microsoft.com/office/drawing/2014/main" id="{60BA7614-FDAB-499D-88BB-3565BAAE3C1D}"/>
              </a:ext>
            </a:extLst>
          </p:cNvPr>
          <p:cNvSpPr/>
          <p:nvPr/>
        </p:nvSpPr>
        <p:spPr>
          <a:xfrm>
            <a:off x="4969557" y="3561616"/>
            <a:ext cx="2001000" cy="2083090"/>
          </a:xfrm>
          <a:prstGeom prst="rect">
            <a:avLst/>
          </a:prstGeom>
          <a:solidFill>
            <a:srgbClr val="92122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Consumption rate exceed their production rate in some region</a:t>
            </a:r>
          </a:p>
        </p:txBody>
      </p:sp>
      <p:sp>
        <p:nvSpPr>
          <p:cNvPr id="10" name="Rectangle 9">
            <a:extLst>
              <a:ext uri="{FF2B5EF4-FFF2-40B4-BE49-F238E27FC236}">
                <a16:creationId xmlns:a16="http://schemas.microsoft.com/office/drawing/2014/main" id="{D383728F-E904-430D-9A69-AC7D1563D1A9}"/>
              </a:ext>
            </a:extLst>
          </p:cNvPr>
          <p:cNvSpPr/>
          <p:nvPr/>
        </p:nvSpPr>
        <p:spPr>
          <a:xfrm>
            <a:off x="7231672" y="3561616"/>
            <a:ext cx="2050161" cy="20830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Marine Products do not have a long time to be stored</a:t>
            </a:r>
          </a:p>
        </p:txBody>
      </p:sp>
      <p:sp>
        <p:nvSpPr>
          <p:cNvPr id="11" name="TextBox 1">
            <a:extLst>
              <a:ext uri="{FF2B5EF4-FFF2-40B4-BE49-F238E27FC236}">
                <a16:creationId xmlns:a16="http://schemas.microsoft.com/office/drawing/2014/main" id="{09D5FF36-1215-4A7D-B865-35C72AEA30C8}"/>
              </a:ext>
            </a:extLst>
          </p:cNvPr>
          <p:cNvSpPr txBox="1"/>
          <p:nvPr/>
        </p:nvSpPr>
        <p:spPr>
          <a:xfrm>
            <a:off x="3102078" y="5879690"/>
            <a:ext cx="5975554"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t>With the high supply and demand for marine product, the need for fast mode of transportation increase</a:t>
            </a:r>
          </a:p>
        </p:txBody>
      </p:sp>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flipH="1">
            <a:off x="0" y="4267200"/>
            <a:ext cx="2174239" cy="2590800"/>
          </a:xfrm>
          <a:prstGeom prst="rect">
            <a:avLst/>
          </a:prstGeom>
        </p:spPr>
      </p:pic>
      <p:pic>
        <p:nvPicPr>
          <p:cNvPr id="4" name="Picture 3"/>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9169403" y="332980"/>
            <a:ext cx="2570651" cy="257065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77368" y="126034"/>
            <a:ext cx="2962049" cy="1610256"/>
          </a:xfrm>
          <a:prstGeom prst="rect">
            <a:avLst/>
          </a:prstGeom>
        </p:spPr>
      </p:pic>
    </p:spTree>
    <p:extLst>
      <p:ext uri="{BB962C8B-B14F-4D97-AF65-F5344CB8AC3E}">
        <p14:creationId xmlns:p14="http://schemas.microsoft.com/office/powerpoint/2010/main" val="2477000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764" y="584371"/>
            <a:ext cx="5835192" cy="604781"/>
          </a:xfrm>
        </p:spPr>
        <p:txBody>
          <a:bodyPr/>
          <a:lstStyle/>
          <a:p>
            <a:r>
              <a:rPr lang="en-US"/>
              <a:t>Touchpoints</a:t>
            </a:r>
          </a:p>
        </p:txBody>
      </p:sp>
      <p:sp>
        <p:nvSpPr>
          <p:cNvPr id="19" name="Flowchart: Multidocument 18">
            <a:extLst>
              <a:ext uri="{FF2B5EF4-FFF2-40B4-BE49-F238E27FC236}">
                <a16:creationId xmlns:a16="http://schemas.microsoft.com/office/drawing/2014/main" id="{72302CA9-60EB-466A-A473-9A2C07CD337B}"/>
              </a:ext>
            </a:extLst>
          </p:cNvPr>
          <p:cNvSpPr/>
          <p:nvPr/>
        </p:nvSpPr>
        <p:spPr>
          <a:xfrm>
            <a:off x="351032" y="1504254"/>
            <a:ext cx="1785256" cy="1338942"/>
          </a:xfrm>
          <a:prstGeom prst="flowChartMultidocument">
            <a:avLst/>
          </a:prstGeom>
          <a:noFill/>
          <a:ln w="28575">
            <a:solidFill>
              <a:srgbClr val="921229"/>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latin typeface="Bahnschrift"/>
              </a:rPr>
              <a:t>Pre-Flight</a:t>
            </a:r>
          </a:p>
        </p:txBody>
      </p:sp>
      <p:sp>
        <p:nvSpPr>
          <p:cNvPr id="20" name="Flowchart: Document 19">
            <a:extLst>
              <a:ext uri="{FF2B5EF4-FFF2-40B4-BE49-F238E27FC236}">
                <a16:creationId xmlns:a16="http://schemas.microsoft.com/office/drawing/2014/main" id="{D510EC36-3F19-4036-B411-1C3829C4F9EA}"/>
              </a:ext>
            </a:extLst>
          </p:cNvPr>
          <p:cNvSpPr/>
          <p:nvPr/>
        </p:nvSpPr>
        <p:spPr>
          <a:xfrm>
            <a:off x="427765" y="3007873"/>
            <a:ext cx="1480457" cy="1077685"/>
          </a:xfrm>
          <a:prstGeom prst="flowChartDocument">
            <a:avLst/>
          </a:prstGeom>
          <a:noFill/>
          <a:ln w="28575">
            <a:solidFill>
              <a:srgbClr val="921229"/>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solidFill>
                  <a:schemeClr val="tx1"/>
                </a:solidFill>
                <a:latin typeface="Bahnschrift"/>
              </a:rPr>
              <a:t>Cargo Lounge</a:t>
            </a:r>
          </a:p>
        </p:txBody>
      </p:sp>
      <p:sp>
        <p:nvSpPr>
          <p:cNvPr id="21" name="Flowchart: Document 20">
            <a:extLst>
              <a:ext uri="{FF2B5EF4-FFF2-40B4-BE49-F238E27FC236}">
                <a16:creationId xmlns:a16="http://schemas.microsoft.com/office/drawing/2014/main" id="{C12238E8-0686-4690-BEE5-D50C659A0DE6}"/>
              </a:ext>
            </a:extLst>
          </p:cNvPr>
          <p:cNvSpPr/>
          <p:nvPr/>
        </p:nvSpPr>
        <p:spPr>
          <a:xfrm>
            <a:off x="426905" y="4228793"/>
            <a:ext cx="1480457" cy="1077685"/>
          </a:xfrm>
          <a:prstGeom prst="flowChartDocument">
            <a:avLst/>
          </a:prstGeom>
          <a:noFill/>
          <a:ln w="28575">
            <a:solidFill>
              <a:srgbClr val="921229"/>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solidFill>
                  <a:srgbClr val="000000"/>
                </a:solidFill>
                <a:latin typeface="Bahnschrift"/>
              </a:rPr>
              <a:t>Cargo Service Center</a:t>
            </a:r>
          </a:p>
        </p:txBody>
      </p:sp>
      <p:sp>
        <p:nvSpPr>
          <p:cNvPr id="22" name="Flowchart: Document 21">
            <a:extLst>
              <a:ext uri="{FF2B5EF4-FFF2-40B4-BE49-F238E27FC236}">
                <a16:creationId xmlns:a16="http://schemas.microsoft.com/office/drawing/2014/main" id="{CB1DE761-26A1-4717-BFE7-F7C4C7A4F89E}"/>
              </a:ext>
            </a:extLst>
          </p:cNvPr>
          <p:cNvSpPr/>
          <p:nvPr/>
        </p:nvSpPr>
        <p:spPr>
          <a:xfrm>
            <a:off x="426905" y="5462029"/>
            <a:ext cx="1480457" cy="1077685"/>
          </a:xfrm>
          <a:prstGeom prst="flowChartDocument">
            <a:avLst/>
          </a:prstGeom>
          <a:noFill/>
          <a:ln w="28575">
            <a:solidFill>
              <a:srgbClr val="921229"/>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solidFill>
                  <a:srgbClr val="000000"/>
                </a:solidFill>
                <a:latin typeface="Bahnschrift"/>
              </a:rPr>
              <a:t>Notification of Cargo handling</a:t>
            </a:r>
          </a:p>
        </p:txBody>
      </p:sp>
      <p:sp>
        <p:nvSpPr>
          <p:cNvPr id="23" name="TextBox 22">
            <a:extLst>
              <a:ext uri="{FF2B5EF4-FFF2-40B4-BE49-F238E27FC236}">
                <a16:creationId xmlns:a16="http://schemas.microsoft.com/office/drawing/2014/main" id="{5FA61534-4FF9-46EC-903B-0C08851096C5}"/>
              </a:ext>
            </a:extLst>
          </p:cNvPr>
          <p:cNvSpPr txBox="1"/>
          <p:nvPr/>
        </p:nvSpPr>
        <p:spPr>
          <a:xfrm>
            <a:off x="2197769" y="3170321"/>
            <a:ext cx="3084095"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Bahnschrift"/>
              </a:rPr>
              <a:t>Facility that give an ease and comfort in accessibility of goods drop and pick up for Aglis  Direct customers</a:t>
            </a:r>
          </a:p>
        </p:txBody>
      </p:sp>
      <p:sp>
        <p:nvSpPr>
          <p:cNvPr id="24" name="TextBox 23">
            <a:extLst>
              <a:ext uri="{FF2B5EF4-FFF2-40B4-BE49-F238E27FC236}">
                <a16:creationId xmlns:a16="http://schemas.microsoft.com/office/drawing/2014/main" id="{3CBF2178-E86D-446C-966B-9D890B52D3E4}"/>
              </a:ext>
            </a:extLst>
          </p:cNvPr>
          <p:cNvSpPr txBox="1"/>
          <p:nvPr/>
        </p:nvSpPr>
        <p:spPr>
          <a:xfrm>
            <a:off x="2204389" y="4229895"/>
            <a:ext cx="3084095"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Bahnschrift"/>
              </a:rPr>
              <a:t>A booth outside airport that ease the transaction and reservation,  as well as information center</a:t>
            </a:r>
          </a:p>
        </p:txBody>
      </p:sp>
      <p:sp>
        <p:nvSpPr>
          <p:cNvPr id="25" name="TextBox 24">
            <a:extLst>
              <a:ext uri="{FF2B5EF4-FFF2-40B4-BE49-F238E27FC236}">
                <a16:creationId xmlns:a16="http://schemas.microsoft.com/office/drawing/2014/main" id="{BF81AC04-0EB2-45E3-9F0F-382F1A7C361B}"/>
              </a:ext>
            </a:extLst>
          </p:cNvPr>
          <p:cNvSpPr txBox="1"/>
          <p:nvPr/>
        </p:nvSpPr>
        <p:spPr>
          <a:xfrm>
            <a:off x="2190011" y="5466347"/>
            <a:ext cx="308409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Bahnschrift"/>
              </a:rPr>
              <a:t>Customers will receive notification when their goods has passed the Regulated Agent and load into the aircraft</a:t>
            </a:r>
          </a:p>
        </p:txBody>
      </p:sp>
      <p:sp>
        <p:nvSpPr>
          <p:cNvPr id="26" name="Flowchart: Multidocument 25">
            <a:extLst>
              <a:ext uri="{FF2B5EF4-FFF2-40B4-BE49-F238E27FC236}">
                <a16:creationId xmlns:a16="http://schemas.microsoft.com/office/drawing/2014/main" id="{E94EAD9D-9A16-472C-8A3A-A75F7895BB31}"/>
              </a:ext>
            </a:extLst>
          </p:cNvPr>
          <p:cNvSpPr/>
          <p:nvPr/>
        </p:nvSpPr>
        <p:spPr>
          <a:xfrm>
            <a:off x="6306663" y="1464149"/>
            <a:ext cx="1785256" cy="1338942"/>
          </a:xfrm>
          <a:prstGeom prst="flowChartMultidocument">
            <a:avLst/>
          </a:prstGeom>
          <a:noFill/>
          <a:ln w="28575">
            <a:solidFill>
              <a:srgbClr val="921229"/>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latin typeface="Bahnschrift"/>
              </a:rPr>
              <a:t>Flight</a:t>
            </a:r>
          </a:p>
        </p:txBody>
      </p:sp>
      <p:sp>
        <p:nvSpPr>
          <p:cNvPr id="27" name="Flowchart: Document 26">
            <a:extLst>
              <a:ext uri="{FF2B5EF4-FFF2-40B4-BE49-F238E27FC236}">
                <a16:creationId xmlns:a16="http://schemas.microsoft.com/office/drawing/2014/main" id="{70C9662F-8700-4AB5-BEC6-3AFFD7E8E04E}"/>
              </a:ext>
            </a:extLst>
          </p:cNvPr>
          <p:cNvSpPr/>
          <p:nvPr/>
        </p:nvSpPr>
        <p:spPr>
          <a:xfrm>
            <a:off x="6313212" y="3037952"/>
            <a:ext cx="1480457" cy="1077685"/>
          </a:xfrm>
          <a:prstGeom prst="flowChartDocument">
            <a:avLst/>
          </a:prstGeom>
          <a:noFill/>
          <a:ln w="28575">
            <a:solidFill>
              <a:srgbClr val="921229"/>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solidFill>
                  <a:schemeClr val="tx1"/>
                </a:solidFill>
                <a:latin typeface="Bahnschrift"/>
              </a:rPr>
              <a:t>Realtime Tracking</a:t>
            </a:r>
          </a:p>
        </p:txBody>
      </p:sp>
      <p:sp>
        <p:nvSpPr>
          <p:cNvPr id="28" name="TextBox 27">
            <a:extLst>
              <a:ext uri="{FF2B5EF4-FFF2-40B4-BE49-F238E27FC236}">
                <a16:creationId xmlns:a16="http://schemas.microsoft.com/office/drawing/2014/main" id="{099A9B93-52CA-492E-9DDD-CE401DD81418}"/>
              </a:ext>
            </a:extLst>
          </p:cNvPr>
          <p:cNvSpPr txBox="1"/>
          <p:nvPr/>
        </p:nvSpPr>
        <p:spPr>
          <a:xfrm>
            <a:off x="8083216" y="3200399"/>
            <a:ext cx="308409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Bahnschrift"/>
              </a:rPr>
              <a:t>Customers can check their goods movement in aircraft on Aglis App</a:t>
            </a:r>
          </a:p>
        </p:txBody>
      </p:sp>
      <p:sp>
        <p:nvSpPr>
          <p:cNvPr id="29" name="TextBox 28">
            <a:extLst>
              <a:ext uri="{FF2B5EF4-FFF2-40B4-BE49-F238E27FC236}">
                <a16:creationId xmlns:a16="http://schemas.microsoft.com/office/drawing/2014/main" id="{B0D9A2D2-32EB-4785-9460-9EAA5A19AC8D}"/>
              </a:ext>
            </a:extLst>
          </p:cNvPr>
          <p:cNvSpPr txBox="1"/>
          <p:nvPr/>
        </p:nvSpPr>
        <p:spPr>
          <a:xfrm>
            <a:off x="2368216" y="1656347"/>
            <a:ext cx="308409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Bahnschrift"/>
              </a:rPr>
              <a:t>Pre-Flight is a step where the customers served with various of services therefore, they feel at ease when sending their goods</a:t>
            </a:r>
          </a:p>
        </p:txBody>
      </p:sp>
      <p:sp>
        <p:nvSpPr>
          <p:cNvPr id="30" name="TextBox 29">
            <a:extLst>
              <a:ext uri="{FF2B5EF4-FFF2-40B4-BE49-F238E27FC236}">
                <a16:creationId xmlns:a16="http://schemas.microsoft.com/office/drawing/2014/main" id="{59448A8C-C066-4BD0-BBBE-66E086573C2E}"/>
              </a:ext>
            </a:extLst>
          </p:cNvPr>
          <p:cNvSpPr txBox="1"/>
          <p:nvPr/>
        </p:nvSpPr>
        <p:spPr>
          <a:xfrm>
            <a:off x="8313821" y="1656347"/>
            <a:ext cx="3084095"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Bahnschrift"/>
              </a:rPr>
              <a:t>Flight is journey design where the goods is sent to the desirable destination</a:t>
            </a: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46890" y="4233421"/>
            <a:ext cx="3251205" cy="1767450"/>
          </a:xfrm>
          <a:prstGeom prst="rect">
            <a:avLst/>
          </a:prstGeom>
        </p:spPr>
      </p:pic>
    </p:spTree>
    <p:extLst>
      <p:ext uri="{BB962C8B-B14F-4D97-AF65-F5344CB8AC3E}">
        <p14:creationId xmlns:p14="http://schemas.microsoft.com/office/powerpoint/2010/main" val="41795684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764" y="584371"/>
            <a:ext cx="5835192" cy="604781"/>
          </a:xfrm>
        </p:spPr>
        <p:txBody>
          <a:bodyPr/>
          <a:lstStyle/>
          <a:p>
            <a:r>
              <a:rPr lang="en-US"/>
              <a:t>Touchpoints</a:t>
            </a: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0149" y="-446499"/>
            <a:ext cx="2594485" cy="1410438"/>
          </a:xfrm>
          <a:prstGeom prst="rect">
            <a:avLst/>
          </a:prstGeom>
        </p:spPr>
      </p:pic>
      <p:sp>
        <p:nvSpPr>
          <p:cNvPr id="16" name="Flowchart: Multidocument 15">
            <a:extLst>
              <a:ext uri="{FF2B5EF4-FFF2-40B4-BE49-F238E27FC236}">
                <a16:creationId xmlns:a16="http://schemas.microsoft.com/office/drawing/2014/main" id="{5483608D-A6EE-4242-BBE7-329A75272BD6}"/>
              </a:ext>
            </a:extLst>
          </p:cNvPr>
          <p:cNvSpPr/>
          <p:nvPr/>
        </p:nvSpPr>
        <p:spPr>
          <a:xfrm>
            <a:off x="330980" y="1494228"/>
            <a:ext cx="1785256" cy="1338942"/>
          </a:xfrm>
          <a:prstGeom prst="flowChartMultidocument">
            <a:avLst/>
          </a:prstGeom>
          <a:noFill/>
          <a:ln w="28575">
            <a:solidFill>
              <a:srgbClr val="9212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6B16A12-10CE-43B8-86AF-9B407255884C}"/>
              </a:ext>
            </a:extLst>
          </p:cNvPr>
          <p:cNvSpPr txBox="1"/>
          <p:nvPr/>
        </p:nvSpPr>
        <p:spPr>
          <a:xfrm>
            <a:off x="-284193" y="2080211"/>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Bahnschrift"/>
              </a:rPr>
              <a:t>Post-Flight</a:t>
            </a:r>
          </a:p>
        </p:txBody>
      </p:sp>
      <p:sp>
        <p:nvSpPr>
          <p:cNvPr id="18" name="Flowchart: Document 17">
            <a:extLst>
              <a:ext uri="{FF2B5EF4-FFF2-40B4-BE49-F238E27FC236}">
                <a16:creationId xmlns:a16="http://schemas.microsoft.com/office/drawing/2014/main" id="{F47C4332-9DAC-49B6-8455-9CB84A8B5313}"/>
              </a:ext>
            </a:extLst>
          </p:cNvPr>
          <p:cNvSpPr/>
          <p:nvPr/>
        </p:nvSpPr>
        <p:spPr>
          <a:xfrm>
            <a:off x="417739" y="3398900"/>
            <a:ext cx="1480457" cy="1077685"/>
          </a:xfrm>
          <a:prstGeom prst="flowChartDocument">
            <a:avLst/>
          </a:prstGeom>
          <a:noFill/>
          <a:ln w="28575">
            <a:solidFill>
              <a:srgbClr val="9212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B88F8D81-4189-42FD-B5A2-2DED6A64EF67}"/>
              </a:ext>
            </a:extLst>
          </p:cNvPr>
          <p:cNvSpPr txBox="1"/>
          <p:nvPr/>
        </p:nvSpPr>
        <p:spPr>
          <a:xfrm>
            <a:off x="413657" y="3599733"/>
            <a:ext cx="1475874" cy="584775"/>
          </a:xfrm>
          <a:prstGeom prst="rect">
            <a:avLst/>
          </a:prstGeom>
          <a:noFill/>
          <a:ln w="28575">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latin typeface="Bahnschrift"/>
              </a:rPr>
              <a:t>Notification on Arrival</a:t>
            </a:r>
          </a:p>
        </p:txBody>
      </p:sp>
      <p:sp>
        <p:nvSpPr>
          <p:cNvPr id="33" name="Flowchart: Document 32">
            <a:extLst>
              <a:ext uri="{FF2B5EF4-FFF2-40B4-BE49-F238E27FC236}">
                <a16:creationId xmlns:a16="http://schemas.microsoft.com/office/drawing/2014/main" id="{1DABC50E-725A-4D36-9B07-139506046E25}"/>
              </a:ext>
            </a:extLst>
          </p:cNvPr>
          <p:cNvSpPr/>
          <p:nvPr/>
        </p:nvSpPr>
        <p:spPr>
          <a:xfrm>
            <a:off x="406853" y="5020872"/>
            <a:ext cx="1480457" cy="1077685"/>
          </a:xfrm>
          <a:prstGeom prst="flowChartDocument">
            <a:avLst/>
          </a:prstGeom>
          <a:noFill/>
          <a:ln w="28575">
            <a:solidFill>
              <a:srgbClr val="9212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00039A4D-6A31-4C31-B6DC-DDE7050ECDAF}"/>
              </a:ext>
            </a:extLst>
          </p:cNvPr>
          <p:cNvSpPr txBox="1"/>
          <p:nvPr/>
        </p:nvSpPr>
        <p:spPr>
          <a:xfrm>
            <a:off x="413872" y="5201868"/>
            <a:ext cx="1468999" cy="584775"/>
          </a:xfrm>
          <a:prstGeom prst="rect">
            <a:avLst/>
          </a:prstGeom>
          <a:noFill/>
          <a:ln w="28575">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latin typeface="Bahnschrift"/>
              </a:rPr>
              <a:t>Cargo Service Center</a:t>
            </a:r>
          </a:p>
        </p:txBody>
      </p:sp>
      <p:sp>
        <p:nvSpPr>
          <p:cNvPr id="35" name="TextBox 34">
            <a:extLst>
              <a:ext uri="{FF2B5EF4-FFF2-40B4-BE49-F238E27FC236}">
                <a16:creationId xmlns:a16="http://schemas.microsoft.com/office/drawing/2014/main" id="{3FDF0169-6BD8-49B1-9D7D-8BA90EADBAB4}"/>
              </a:ext>
            </a:extLst>
          </p:cNvPr>
          <p:cNvSpPr txBox="1"/>
          <p:nvPr/>
        </p:nvSpPr>
        <p:spPr>
          <a:xfrm>
            <a:off x="2111828" y="3428140"/>
            <a:ext cx="5313661"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latin typeface="Bahnschrift"/>
              </a:rPr>
              <a:t>Ensure the customer that their goods has arrived at the destination</a:t>
            </a:r>
          </a:p>
          <a:p>
            <a:pPr marL="285750" indent="-285750">
              <a:buFont typeface="Arial"/>
              <a:buChar char="•"/>
            </a:pPr>
            <a:r>
              <a:rPr lang="en-US" sz="1600">
                <a:latin typeface="Bahnschrift"/>
              </a:rPr>
              <a:t>Our website is used as the platform to inform the customers</a:t>
            </a:r>
          </a:p>
        </p:txBody>
      </p:sp>
      <p:sp>
        <p:nvSpPr>
          <p:cNvPr id="36" name="TextBox 35">
            <a:extLst>
              <a:ext uri="{FF2B5EF4-FFF2-40B4-BE49-F238E27FC236}">
                <a16:creationId xmlns:a16="http://schemas.microsoft.com/office/drawing/2014/main" id="{2DAB631E-13EC-4A63-802E-E2BE1407F922}"/>
              </a:ext>
            </a:extLst>
          </p:cNvPr>
          <p:cNvSpPr txBox="1"/>
          <p:nvPr/>
        </p:nvSpPr>
        <p:spPr>
          <a:xfrm>
            <a:off x="2110968" y="5019175"/>
            <a:ext cx="515983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latin typeface="Bahnschrift"/>
              </a:rPr>
              <a:t>We guarantee that we will take full responsibility upon our customer goods</a:t>
            </a:r>
          </a:p>
          <a:p>
            <a:pPr marL="285750" indent="-285750">
              <a:buFont typeface="Arial"/>
              <a:buChar char="•"/>
            </a:pPr>
            <a:r>
              <a:rPr lang="en-US" sz="1600">
                <a:latin typeface="Bahnschrift"/>
              </a:rPr>
              <a:t>If it gets lost or damaged, we will give compensation to the customer accordingly based on the insurance status.</a:t>
            </a:r>
          </a:p>
        </p:txBody>
      </p:sp>
      <p:sp>
        <p:nvSpPr>
          <p:cNvPr id="37" name="TextBox 36">
            <a:extLst>
              <a:ext uri="{FF2B5EF4-FFF2-40B4-BE49-F238E27FC236}">
                <a16:creationId xmlns:a16="http://schemas.microsoft.com/office/drawing/2014/main" id="{50083E02-418F-481A-9CCA-6BA1A54512DA}"/>
              </a:ext>
            </a:extLst>
          </p:cNvPr>
          <p:cNvSpPr txBox="1"/>
          <p:nvPr/>
        </p:nvSpPr>
        <p:spPr>
          <a:xfrm>
            <a:off x="2461532" y="1752318"/>
            <a:ext cx="39188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Bahnschrift"/>
              </a:rPr>
              <a:t>The post flight concludes what happens after the aircraft has landed at the destination</a:t>
            </a:r>
          </a:p>
        </p:txBody>
      </p:sp>
      <p:pic>
        <p:nvPicPr>
          <p:cNvPr id="38" name="Picture 16">
            <a:extLst>
              <a:ext uri="{FF2B5EF4-FFF2-40B4-BE49-F238E27FC236}">
                <a16:creationId xmlns:a16="http://schemas.microsoft.com/office/drawing/2014/main" id="{D321A1A1-7DF2-4A14-86CB-01375886A2A9}"/>
              </a:ext>
            </a:extLst>
          </p:cNvPr>
          <p:cNvPicPr>
            <a:picLocks noChangeAspect="1"/>
          </p:cNvPicPr>
          <p:nvPr/>
        </p:nvPicPr>
        <p:blipFill>
          <a:blip r:embed="rId3"/>
          <a:stretch>
            <a:fillRect/>
          </a:stretch>
        </p:blipFill>
        <p:spPr>
          <a:xfrm>
            <a:off x="7994500" y="3351706"/>
            <a:ext cx="1230087" cy="1230086"/>
          </a:xfrm>
          <a:prstGeom prst="rect">
            <a:avLst/>
          </a:prstGeom>
        </p:spPr>
      </p:pic>
      <p:pic>
        <p:nvPicPr>
          <p:cNvPr id="39" name="Picture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6397" y="682024"/>
            <a:ext cx="3251205" cy="1767450"/>
          </a:xfrm>
          <a:prstGeom prst="rect">
            <a:avLst/>
          </a:prstGeom>
        </p:spPr>
      </p:pic>
    </p:spTree>
    <p:extLst>
      <p:ext uri="{BB962C8B-B14F-4D97-AF65-F5344CB8AC3E}">
        <p14:creationId xmlns:p14="http://schemas.microsoft.com/office/powerpoint/2010/main" val="3189314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764" y="584371"/>
            <a:ext cx="5835192" cy="604781"/>
          </a:xfrm>
        </p:spPr>
        <p:txBody>
          <a:bodyPr/>
          <a:lstStyle/>
          <a:p>
            <a:r>
              <a:rPr lang="en-US"/>
              <a:t>Touchpoints</a:t>
            </a: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0149" y="-446499"/>
            <a:ext cx="2594485" cy="1410438"/>
          </a:xfrm>
          <a:prstGeom prst="rect">
            <a:avLst/>
          </a:prstGeom>
        </p:spPr>
      </p:pic>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397" y="682024"/>
            <a:ext cx="3251205" cy="1767450"/>
          </a:xfrm>
          <a:prstGeom prst="rect">
            <a:avLst/>
          </a:prstGeom>
        </p:spPr>
      </p:pic>
      <p:sp>
        <p:nvSpPr>
          <p:cNvPr id="15" name="Flowchart: Multidocument 14">
            <a:extLst>
              <a:ext uri="{FF2B5EF4-FFF2-40B4-BE49-F238E27FC236}">
                <a16:creationId xmlns:a16="http://schemas.microsoft.com/office/drawing/2014/main" id="{5483608D-A6EE-4242-BBE7-329A75272BD6}"/>
              </a:ext>
            </a:extLst>
          </p:cNvPr>
          <p:cNvSpPr/>
          <p:nvPr/>
        </p:nvSpPr>
        <p:spPr>
          <a:xfrm>
            <a:off x="330980" y="1494228"/>
            <a:ext cx="1785256" cy="1338942"/>
          </a:xfrm>
          <a:prstGeom prst="flowChartMultidocument">
            <a:avLst/>
          </a:prstGeom>
          <a:noFill/>
          <a:ln w="28575">
            <a:solidFill>
              <a:srgbClr val="921229"/>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rgbClr val="921229"/>
              </a:solidFill>
            </a:endParaRPr>
          </a:p>
        </p:txBody>
      </p:sp>
      <p:sp>
        <p:nvSpPr>
          <p:cNvPr id="19" name="TextBox 18">
            <a:extLst>
              <a:ext uri="{FF2B5EF4-FFF2-40B4-BE49-F238E27FC236}">
                <a16:creationId xmlns:a16="http://schemas.microsoft.com/office/drawing/2014/main" id="{36B16A12-10CE-43B8-86AF-9B407255884C}"/>
              </a:ext>
            </a:extLst>
          </p:cNvPr>
          <p:cNvSpPr txBox="1"/>
          <p:nvPr/>
        </p:nvSpPr>
        <p:spPr>
          <a:xfrm>
            <a:off x="370544" y="1993947"/>
            <a:ext cx="1436915" cy="338554"/>
          </a:xfrm>
          <a:prstGeom prst="rect">
            <a:avLst/>
          </a:prstGeom>
          <a:noFill/>
          <a:ln w="28575">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latin typeface="Bahnschrift"/>
              </a:rPr>
              <a:t>Post-Journey</a:t>
            </a:r>
          </a:p>
        </p:txBody>
      </p:sp>
      <p:sp>
        <p:nvSpPr>
          <p:cNvPr id="20" name="Flowchart: Document 19">
            <a:extLst>
              <a:ext uri="{FF2B5EF4-FFF2-40B4-BE49-F238E27FC236}">
                <a16:creationId xmlns:a16="http://schemas.microsoft.com/office/drawing/2014/main" id="{F47C4332-9DAC-49B6-8455-9CB84A8B5313}"/>
              </a:ext>
            </a:extLst>
          </p:cNvPr>
          <p:cNvSpPr/>
          <p:nvPr/>
        </p:nvSpPr>
        <p:spPr>
          <a:xfrm>
            <a:off x="417739" y="3398900"/>
            <a:ext cx="1480457" cy="1077685"/>
          </a:xfrm>
          <a:prstGeom prst="flowChartDocument">
            <a:avLst/>
          </a:prstGeom>
          <a:noFill/>
          <a:ln w="28575">
            <a:solidFill>
              <a:srgbClr val="921229"/>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b="1">
              <a:solidFill>
                <a:srgbClr val="921229"/>
              </a:solidFill>
            </a:endParaRPr>
          </a:p>
        </p:txBody>
      </p:sp>
      <p:sp>
        <p:nvSpPr>
          <p:cNvPr id="21" name="TextBox 20">
            <a:extLst>
              <a:ext uri="{FF2B5EF4-FFF2-40B4-BE49-F238E27FC236}">
                <a16:creationId xmlns:a16="http://schemas.microsoft.com/office/drawing/2014/main" id="{B88F8D81-4189-42FD-B5A2-2DED6A64EF67}"/>
              </a:ext>
            </a:extLst>
          </p:cNvPr>
          <p:cNvSpPr txBox="1"/>
          <p:nvPr/>
        </p:nvSpPr>
        <p:spPr>
          <a:xfrm>
            <a:off x="303368" y="3569654"/>
            <a:ext cx="1676400" cy="584775"/>
          </a:xfrm>
          <a:prstGeom prst="rect">
            <a:avLst/>
          </a:prstGeom>
          <a:noFill/>
          <a:ln w="28575">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latin typeface="Bahnschrift"/>
              </a:rPr>
              <a:t>Loyalty Program</a:t>
            </a:r>
          </a:p>
        </p:txBody>
      </p:sp>
      <p:sp>
        <p:nvSpPr>
          <p:cNvPr id="22" name="Flowchart: Document 21">
            <a:extLst>
              <a:ext uri="{FF2B5EF4-FFF2-40B4-BE49-F238E27FC236}">
                <a16:creationId xmlns:a16="http://schemas.microsoft.com/office/drawing/2014/main" id="{1DABC50E-725A-4D36-9B07-139506046E25}"/>
              </a:ext>
            </a:extLst>
          </p:cNvPr>
          <p:cNvSpPr/>
          <p:nvPr/>
        </p:nvSpPr>
        <p:spPr>
          <a:xfrm>
            <a:off x="406853" y="5020872"/>
            <a:ext cx="1480457" cy="1077685"/>
          </a:xfrm>
          <a:prstGeom prst="flowChartDocument">
            <a:avLst/>
          </a:prstGeom>
          <a:noFill/>
          <a:ln w="28575">
            <a:solidFill>
              <a:srgbClr val="921229"/>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b="1">
              <a:solidFill>
                <a:srgbClr val="921229"/>
              </a:solidFill>
            </a:endParaRPr>
          </a:p>
        </p:txBody>
      </p:sp>
      <p:sp>
        <p:nvSpPr>
          <p:cNvPr id="23" name="TextBox 22">
            <a:extLst>
              <a:ext uri="{FF2B5EF4-FFF2-40B4-BE49-F238E27FC236}">
                <a16:creationId xmlns:a16="http://schemas.microsoft.com/office/drawing/2014/main" id="{00039A4D-6A31-4C31-B6DC-DDE7050ECDAF}"/>
              </a:ext>
            </a:extLst>
          </p:cNvPr>
          <p:cNvSpPr txBox="1"/>
          <p:nvPr/>
        </p:nvSpPr>
        <p:spPr>
          <a:xfrm>
            <a:off x="348271" y="5182961"/>
            <a:ext cx="1589315" cy="584775"/>
          </a:xfrm>
          <a:prstGeom prst="rect">
            <a:avLst/>
          </a:prstGeom>
          <a:noFill/>
          <a:ln w="28575">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latin typeface="Bahnschrift"/>
              </a:rPr>
              <a:t>Partnership Program</a:t>
            </a:r>
            <a:endParaRPr lang="en-US"/>
          </a:p>
        </p:txBody>
      </p:sp>
      <p:sp>
        <p:nvSpPr>
          <p:cNvPr id="24" name="TextBox 23">
            <a:extLst>
              <a:ext uri="{FF2B5EF4-FFF2-40B4-BE49-F238E27FC236}">
                <a16:creationId xmlns:a16="http://schemas.microsoft.com/office/drawing/2014/main" id="{3FDF0169-6BD8-49B1-9D7D-8BA90EADBAB4}"/>
              </a:ext>
            </a:extLst>
          </p:cNvPr>
          <p:cNvSpPr txBox="1"/>
          <p:nvPr/>
        </p:nvSpPr>
        <p:spPr>
          <a:xfrm>
            <a:off x="2452723" y="3518377"/>
            <a:ext cx="511313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Bahnschrift"/>
              </a:rPr>
              <a:t>We will use point system for the loyalty program where at some point the user will be able to redeem for some of the rewards available</a:t>
            </a:r>
          </a:p>
        </p:txBody>
      </p:sp>
      <p:sp>
        <p:nvSpPr>
          <p:cNvPr id="25" name="TextBox 24">
            <a:extLst>
              <a:ext uri="{FF2B5EF4-FFF2-40B4-BE49-F238E27FC236}">
                <a16:creationId xmlns:a16="http://schemas.microsoft.com/office/drawing/2014/main" id="{2DAB631E-13EC-4A63-802E-E2BE1407F922}"/>
              </a:ext>
            </a:extLst>
          </p:cNvPr>
          <p:cNvSpPr txBox="1"/>
          <p:nvPr/>
        </p:nvSpPr>
        <p:spPr>
          <a:xfrm>
            <a:off x="2451863" y="5069307"/>
            <a:ext cx="528014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Bahnschrift"/>
              </a:rPr>
              <a:t>If the customer has been constantly using our service and satisfied, we will offer the partnership program where it will benefit both side.</a:t>
            </a:r>
            <a:endParaRPr lang="en-US"/>
          </a:p>
        </p:txBody>
      </p:sp>
      <p:sp>
        <p:nvSpPr>
          <p:cNvPr id="26" name="TextBox 25">
            <a:extLst>
              <a:ext uri="{FF2B5EF4-FFF2-40B4-BE49-F238E27FC236}">
                <a16:creationId xmlns:a16="http://schemas.microsoft.com/office/drawing/2014/main" id="{50083E02-418F-481A-9CCA-6BA1A54512DA}"/>
              </a:ext>
            </a:extLst>
          </p:cNvPr>
          <p:cNvSpPr txBox="1"/>
          <p:nvPr/>
        </p:nvSpPr>
        <p:spPr>
          <a:xfrm>
            <a:off x="2451506" y="1870553"/>
            <a:ext cx="531939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Bahnschrift"/>
              </a:rPr>
              <a:t>The post Journey is designed to make the customer keep coming back to use our service</a:t>
            </a:r>
          </a:p>
        </p:txBody>
      </p:sp>
      <p:pic>
        <p:nvPicPr>
          <p:cNvPr id="27" name="Picture 3">
            <a:extLst>
              <a:ext uri="{FF2B5EF4-FFF2-40B4-BE49-F238E27FC236}">
                <a16:creationId xmlns:a16="http://schemas.microsoft.com/office/drawing/2014/main" id="{898C4F06-DDD0-4958-B0A4-A3F1890724CD}"/>
              </a:ext>
            </a:extLst>
          </p:cNvPr>
          <p:cNvPicPr>
            <a:picLocks noChangeAspect="1"/>
          </p:cNvPicPr>
          <p:nvPr/>
        </p:nvPicPr>
        <p:blipFill>
          <a:blip r:embed="rId4"/>
          <a:stretch>
            <a:fillRect/>
          </a:stretch>
        </p:blipFill>
        <p:spPr>
          <a:xfrm>
            <a:off x="8564332" y="3303288"/>
            <a:ext cx="1095734" cy="1117506"/>
          </a:xfrm>
          <a:prstGeom prst="rect">
            <a:avLst/>
          </a:prstGeom>
          <a:noFill/>
        </p:spPr>
      </p:pic>
      <p:pic>
        <p:nvPicPr>
          <p:cNvPr id="28" name="Picture 4">
            <a:extLst>
              <a:ext uri="{FF2B5EF4-FFF2-40B4-BE49-F238E27FC236}">
                <a16:creationId xmlns:a16="http://schemas.microsoft.com/office/drawing/2014/main" id="{F1D713A0-76E0-409A-B6CE-79E392628D09}"/>
              </a:ext>
            </a:extLst>
          </p:cNvPr>
          <p:cNvPicPr>
            <a:picLocks noChangeAspect="1"/>
          </p:cNvPicPr>
          <p:nvPr/>
        </p:nvPicPr>
        <p:blipFill>
          <a:blip r:embed="rId5"/>
          <a:stretch>
            <a:fillRect/>
          </a:stretch>
        </p:blipFill>
        <p:spPr>
          <a:xfrm>
            <a:off x="8407205" y="4854720"/>
            <a:ext cx="1409987" cy="1409987"/>
          </a:xfrm>
          <a:prstGeom prst="rect">
            <a:avLst/>
          </a:prstGeom>
          <a:noFill/>
        </p:spPr>
      </p:pic>
    </p:spTree>
    <p:extLst>
      <p:ext uri="{BB962C8B-B14F-4D97-AF65-F5344CB8AC3E}">
        <p14:creationId xmlns:p14="http://schemas.microsoft.com/office/powerpoint/2010/main" val="27831444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F063A1B-D464-4196-8B83-4E4230D66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59857" y="1110642"/>
            <a:ext cx="2011668" cy="1093602"/>
          </a:xfrm>
          <a:prstGeom prst="rect">
            <a:avLst/>
          </a:prstGeom>
        </p:spPr>
      </p:pic>
      <p:sp>
        <p:nvSpPr>
          <p:cNvPr id="10" name="Title 1">
            <a:extLst>
              <a:ext uri="{FF2B5EF4-FFF2-40B4-BE49-F238E27FC236}">
                <a16:creationId xmlns:a16="http://schemas.microsoft.com/office/drawing/2014/main" id="{E0805815-297A-4E87-8E98-1B9CEB35B84F}"/>
              </a:ext>
            </a:extLst>
          </p:cNvPr>
          <p:cNvSpPr txBox="1">
            <a:spLocks/>
          </p:cNvSpPr>
          <p:nvPr/>
        </p:nvSpPr>
        <p:spPr>
          <a:xfrm>
            <a:off x="2415983" y="3433661"/>
            <a:ext cx="7369451" cy="45830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600" b="1">
                <a:solidFill>
                  <a:srgbClr val="FFC000"/>
                </a:solidFill>
                <a:latin typeface="Javanese Text"/>
                <a:ea typeface="Roboto"/>
              </a:rPr>
              <a:t>Marketing Strategy</a:t>
            </a:r>
            <a:endParaRPr lang="en-US"/>
          </a:p>
        </p:txBody>
      </p:sp>
    </p:spTree>
    <p:extLst>
      <p:ext uri="{BB962C8B-B14F-4D97-AF65-F5344CB8AC3E}">
        <p14:creationId xmlns:p14="http://schemas.microsoft.com/office/powerpoint/2010/main" val="31359177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85518-DA6A-4D01-A269-0060FA20922C}"/>
              </a:ext>
            </a:extLst>
          </p:cNvPr>
          <p:cNvSpPr>
            <a:spLocks noGrp="1"/>
          </p:cNvSpPr>
          <p:nvPr>
            <p:ph type="title"/>
          </p:nvPr>
        </p:nvSpPr>
        <p:spPr>
          <a:xfrm>
            <a:off x="498764" y="584371"/>
            <a:ext cx="5835192" cy="604781"/>
          </a:xfrm>
        </p:spPr>
        <p:txBody>
          <a:bodyPr/>
          <a:lstStyle/>
          <a:p>
            <a:r>
              <a:rPr lang="en-US">
                <a:ea typeface="+mj-lt"/>
                <a:cs typeface="+mj-lt"/>
              </a:rPr>
              <a:t>Marketing Mix </a:t>
            </a:r>
          </a:p>
        </p:txBody>
      </p:sp>
      <p:sp>
        <p:nvSpPr>
          <p:cNvPr id="3" name="Oval 2"/>
          <p:cNvSpPr/>
          <p:nvPr/>
        </p:nvSpPr>
        <p:spPr>
          <a:xfrm>
            <a:off x="7915562" y="5190837"/>
            <a:ext cx="1719914" cy="1667164"/>
          </a:xfrm>
          <a:prstGeom prst="ellipse">
            <a:avLst/>
          </a:prstGeom>
          <a:solidFill>
            <a:srgbClr val="F9C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7474705" y="3982822"/>
            <a:ext cx="1719914" cy="1667164"/>
          </a:xfrm>
          <a:prstGeom prst="ellipse">
            <a:avLst/>
          </a:prstGeom>
          <a:solidFill>
            <a:srgbClr val="E8AB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6491032" y="3081772"/>
            <a:ext cx="1719914" cy="1667164"/>
          </a:xfrm>
          <a:prstGeom prst="ellipse">
            <a:avLst/>
          </a:prstGeom>
          <a:solidFill>
            <a:srgbClr val="D78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047668" y="2698715"/>
            <a:ext cx="1719914" cy="1667164"/>
          </a:xfrm>
          <a:prstGeom prst="ellipse">
            <a:avLst/>
          </a:prstGeom>
          <a:solidFill>
            <a:srgbClr val="C66E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627756" y="3081772"/>
            <a:ext cx="1719914" cy="1667164"/>
          </a:xfrm>
          <a:prstGeom prst="ellipse">
            <a:avLst/>
          </a:prstGeom>
          <a:solidFill>
            <a:srgbClr val="B44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554112" y="3982822"/>
            <a:ext cx="1719914" cy="1667164"/>
          </a:xfrm>
          <a:prstGeom prst="ellipse">
            <a:avLst/>
          </a:prstGeom>
          <a:solidFill>
            <a:srgbClr val="A33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075382" y="5190836"/>
            <a:ext cx="1719914" cy="1667164"/>
          </a:xfrm>
          <a:prstGeom prst="ellipse">
            <a:avLst/>
          </a:prstGeom>
          <a:solidFill>
            <a:srgbClr val="921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092757" y="4141099"/>
            <a:ext cx="5404698" cy="5134902"/>
          </a:xfrm>
          <a:prstGeom prst="ellipse">
            <a:avLst/>
          </a:prstGeom>
          <a:solidFill>
            <a:srgbClr val="132E57"/>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953856" y="5138890"/>
            <a:ext cx="5682499" cy="1569660"/>
          </a:xfrm>
          <a:prstGeom prst="rect">
            <a:avLst/>
          </a:prstGeom>
          <a:noFill/>
        </p:spPr>
        <p:txBody>
          <a:bodyPr wrap="square" rtlCol="0">
            <a:spAutoFit/>
          </a:bodyPr>
          <a:lstStyle/>
          <a:p>
            <a:pPr algn="ctr"/>
            <a:r>
              <a:rPr lang="en-US" sz="4800">
                <a:solidFill>
                  <a:srgbClr val="F0EED6"/>
                </a:solidFill>
                <a:effectLst>
                  <a:outerShdw blurRad="38100" dist="38100" dir="2700000" algn="tl">
                    <a:srgbClr val="000000">
                      <a:alpha val="43137"/>
                    </a:srgbClr>
                  </a:outerShdw>
                </a:effectLst>
                <a:latin typeface="Javanese Text" panose="02000000000000000000" pitchFamily="2" charset="0"/>
              </a:rPr>
              <a:t>7P </a:t>
            </a:r>
          </a:p>
          <a:p>
            <a:pPr algn="ctr"/>
            <a:r>
              <a:rPr lang="en-US" sz="4800">
                <a:solidFill>
                  <a:srgbClr val="F0EED6"/>
                </a:solidFill>
                <a:effectLst>
                  <a:outerShdw blurRad="38100" dist="38100" dir="2700000" algn="tl">
                    <a:srgbClr val="000000">
                      <a:alpha val="43137"/>
                    </a:srgbClr>
                  </a:outerShdw>
                </a:effectLst>
                <a:latin typeface="Javanese Text" panose="02000000000000000000" pitchFamily="2" charset="0"/>
              </a:rPr>
              <a:t>Marketing Mix</a:t>
            </a:r>
          </a:p>
        </p:txBody>
      </p:sp>
      <p:sp>
        <p:nvSpPr>
          <p:cNvPr id="12" name="TextBox 11"/>
          <p:cNvSpPr txBox="1"/>
          <p:nvPr/>
        </p:nvSpPr>
        <p:spPr>
          <a:xfrm>
            <a:off x="2017367" y="5837603"/>
            <a:ext cx="1377863" cy="373629"/>
          </a:xfrm>
          <a:prstGeom prst="rect">
            <a:avLst/>
          </a:prstGeom>
          <a:noFill/>
        </p:spPr>
        <p:txBody>
          <a:bodyPr wrap="square" rtlCol="0">
            <a:spAutoFit/>
          </a:bodyPr>
          <a:lstStyle/>
          <a:p>
            <a:pPr algn="ctr"/>
            <a:r>
              <a:rPr lang="en-US">
                <a:solidFill>
                  <a:schemeClr val="bg1"/>
                </a:solidFill>
                <a:latin typeface="Bahnschrift" panose="020B0502040204020203" pitchFamily="34" charset="0"/>
              </a:rPr>
              <a:t>Product</a:t>
            </a:r>
          </a:p>
        </p:txBody>
      </p:sp>
      <p:sp>
        <p:nvSpPr>
          <p:cNvPr id="13" name="TextBox 12"/>
          <p:cNvSpPr txBox="1"/>
          <p:nvPr/>
        </p:nvSpPr>
        <p:spPr>
          <a:xfrm>
            <a:off x="2652315" y="4499308"/>
            <a:ext cx="1377863" cy="373629"/>
          </a:xfrm>
          <a:prstGeom prst="rect">
            <a:avLst/>
          </a:prstGeom>
          <a:noFill/>
        </p:spPr>
        <p:txBody>
          <a:bodyPr wrap="square" rtlCol="0">
            <a:spAutoFit/>
          </a:bodyPr>
          <a:lstStyle/>
          <a:p>
            <a:pPr algn="ctr"/>
            <a:r>
              <a:rPr lang="en-US">
                <a:solidFill>
                  <a:schemeClr val="bg1"/>
                </a:solidFill>
                <a:latin typeface="Bahnschrift" panose="020B0502040204020203" pitchFamily="34" charset="0"/>
              </a:rPr>
              <a:t>Promotion</a:t>
            </a:r>
          </a:p>
        </p:txBody>
      </p:sp>
      <p:sp>
        <p:nvSpPr>
          <p:cNvPr id="14" name="TextBox 13"/>
          <p:cNvSpPr txBox="1"/>
          <p:nvPr/>
        </p:nvSpPr>
        <p:spPr>
          <a:xfrm>
            <a:off x="3795296" y="3599765"/>
            <a:ext cx="1377863" cy="373629"/>
          </a:xfrm>
          <a:prstGeom prst="rect">
            <a:avLst/>
          </a:prstGeom>
          <a:noFill/>
        </p:spPr>
        <p:txBody>
          <a:bodyPr wrap="square" rtlCol="0">
            <a:spAutoFit/>
          </a:bodyPr>
          <a:lstStyle/>
          <a:p>
            <a:pPr algn="ctr"/>
            <a:r>
              <a:rPr lang="en-US">
                <a:solidFill>
                  <a:schemeClr val="bg1"/>
                </a:solidFill>
                <a:latin typeface="Bahnschrift" panose="020B0502040204020203" pitchFamily="34" charset="0"/>
              </a:rPr>
              <a:t>Price</a:t>
            </a:r>
          </a:p>
        </p:txBody>
      </p:sp>
      <p:sp>
        <p:nvSpPr>
          <p:cNvPr id="15" name="TextBox 14"/>
          <p:cNvSpPr txBox="1"/>
          <p:nvPr/>
        </p:nvSpPr>
        <p:spPr>
          <a:xfrm>
            <a:off x="5218693" y="3263456"/>
            <a:ext cx="1377863" cy="373629"/>
          </a:xfrm>
          <a:prstGeom prst="rect">
            <a:avLst/>
          </a:prstGeom>
          <a:noFill/>
        </p:spPr>
        <p:txBody>
          <a:bodyPr wrap="square" rtlCol="0">
            <a:spAutoFit/>
          </a:bodyPr>
          <a:lstStyle/>
          <a:p>
            <a:pPr algn="ctr"/>
            <a:r>
              <a:rPr lang="en-US">
                <a:solidFill>
                  <a:schemeClr val="bg1"/>
                </a:solidFill>
                <a:latin typeface="Bahnschrift" panose="020B0502040204020203" pitchFamily="34" charset="0"/>
              </a:rPr>
              <a:t>Place</a:t>
            </a:r>
          </a:p>
        </p:txBody>
      </p:sp>
      <p:sp>
        <p:nvSpPr>
          <p:cNvPr id="16" name="TextBox 15"/>
          <p:cNvSpPr txBox="1"/>
          <p:nvPr/>
        </p:nvSpPr>
        <p:spPr>
          <a:xfrm>
            <a:off x="6682015" y="3702278"/>
            <a:ext cx="1377863" cy="373629"/>
          </a:xfrm>
          <a:prstGeom prst="rect">
            <a:avLst/>
          </a:prstGeom>
          <a:noFill/>
        </p:spPr>
        <p:txBody>
          <a:bodyPr wrap="square" rtlCol="0">
            <a:spAutoFit/>
          </a:bodyPr>
          <a:lstStyle/>
          <a:p>
            <a:pPr algn="ctr"/>
            <a:r>
              <a:rPr lang="en-US">
                <a:solidFill>
                  <a:schemeClr val="bg1"/>
                </a:solidFill>
                <a:latin typeface="Bahnschrift" panose="020B0502040204020203" pitchFamily="34" charset="0"/>
              </a:rPr>
              <a:t>People</a:t>
            </a:r>
          </a:p>
        </p:txBody>
      </p:sp>
      <p:sp>
        <p:nvSpPr>
          <p:cNvPr id="17" name="TextBox 16"/>
          <p:cNvSpPr txBox="1"/>
          <p:nvPr/>
        </p:nvSpPr>
        <p:spPr>
          <a:xfrm>
            <a:off x="7688602" y="4579921"/>
            <a:ext cx="1377863" cy="373629"/>
          </a:xfrm>
          <a:prstGeom prst="rect">
            <a:avLst/>
          </a:prstGeom>
          <a:noFill/>
        </p:spPr>
        <p:txBody>
          <a:bodyPr wrap="square" rtlCol="0">
            <a:spAutoFit/>
          </a:bodyPr>
          <a:lstStyle/>
          <a:p>
            <a:pPr algn="ctr"/>
            <a:r>
              <a:rPr lang="en-US">
                <a:solidFill>
                  <a:schemeClr val="bg1"/>
                </a:solidFill>
                <a:latin typeface="Bahnschrift" panose="020B0502040204020203" pitchFamily="34" charset="0"/>
              </a:rPr>
              <a:t>Process</a:t>
            </a:r>
          </a:p>
        </p:txBody>
      </p:sp>
      <p:sp>
        <p:nvSpPr>
          <p:cNvPr id="18" name="TextBox 17"/>
          <p:cNvSpPr txBox="1"/>
          <p:nvPr/>
        </p:nvSpPr>
        <p:spPr>
          <a:xfrm>
            <a:off x="8296006" y="5715178"/>
            <a:ext cx="1377863" cy="646331"/>
          </a:xfrm>
          <a:prstGeom prst="rect">
            <a:avLst/>
          </a:prstGeom>
          <a:noFill/>
        </p:spPr>
        <p:txBody>
          <a:bodyPr wrap="square" rtlCol="0">
            <a:spAutoFit/>
          </a:bodyPr>
          <a:lstStyle/>
          <a:p>
            <a:pPr algn="ctr"/>
            <a:r>
              <a:rPr lang="en-US">
                <a:solidFill>
                  <a:schemeClr val="bg1"/>
                </a:solidFill>
                <a:latin typeface="Bahnschrift" panose="020B0502040204020203" pitchFamily="34" charset="0"/>
              </a:rPr>
              <a:t>Physical Evidence</a:t>
            </a:r>
          </a:p>
        </p:txBody>
      </p:sp>
      <p:sp>
        <p:nvSpPr>
          <p:cNvPr id="19" name="TextBox 18"/>
          <p:cNvSpPr txBox="1"/>
          <p:nvPr/>
        </p:nvSpPr>
        <p:spPr>
          <a:xfrm>
            <a:off x="291481" y="5600554"/>
            <a:ext cx="1656436" cy="646331"/>
          </a:xfrm>
          <a:prstGeom prst="rect">
            <a:avLst/>
          </a:prstGeom>
          <a:noFill/>
        </p:spPr>
        <p:txBody>
          <a:bodyPr wrap="square" rtlCol="0">
            <a:spAutoFit/>
          </a:bodyPr>
          <a:lstStyle/>
          <a:p>
            <a:pPr algn="ctr"/>
            <a:r>
              <a:rPr lang="en-US">
                <a:latin typeface="Bahnschrift" panose="020B0502040204020203" pitchFamily="34" charset="0"/>
              </a:rPr>
              <a:t>Air Cargo Service</a:t>
            </a:r>
          </a:p>
        </p:txBody>
      </p:sp>
      <p:sp>
        <p:nvSpPr>
          <p:cNvPr id="20" name="TextBox 19"/>
          <p:cNvSpPr txBox="1"/>
          <p:nvPr/>
        </p:nvSpPr>
        <p:spPr>
          <a:xfrm>
            <a:off x="295991" y="3616075"/>
            <a:ext cx="2479040" cy="1200329"/>
          </a:xfrm>
          <a:prstGeom prst="rect">
            <a:avLst/>
          </a:prstGeom>
          <a:noFill/>
        </p:spPr>
        <p:txBody>
          <a:bodyPr wrap="square" rtlCol="0">
            <a:spAutoFit/>
          </a:bodyPr>
          <a:lstStyle/>
          <a:p>
            <a:pPr algn="ctr"/>
            <a:r>
              <a:rPr lang="en-US">
                <a:latin typeface="Bahnschrift" panose="020B0502040204020203" pitchFamily="34" charset="0"/>
              </a:rPr>
              <a:t>Special offers and discounts, contribute in events</a:t>
            </a:r>
          </a:p>
          <a:p>
            <a:pPr algn="ctr"/>
            <a:endParaRPr lang="en-US">
              <a:latin typeface="Bahnschrift" panose="020B0502040204020203" pitchFamily="34" charset="0"/>
            </a:endParaRPr>
          </a:p>
        </p:txBody>
      </p:sp>
      <p:sp>
        <p:nvSpPr>
          <p:cNvPr id="21" name="TextBox 20"/>
          <p:cNvSpPr txBox="1"/>
          <p:nvPr/>
        </p:nvSpPr>
        <p:spPr>
          <a:xfrm>
            <a:off x="1458462" y="1802304"/>
            <a:ext cx="2953754" cy="1200329"/>
          </a:xfrm>
          <a:prstGeom prst="rect">
            <a:avLst/>
          </a:prstGeom>
          <a:noFill/>
        </p:spPr>
        <p:txBody>
          <a:bodyPr wrap="square" rtlCol="0">
            <a:spAutoFit/>
          </a:bodyPr>
          <a:lstStyle/>
          <a:p>
            <a:pPr algn="ctr"/>
            <a:r>
              <a:rPr lang="en-US">
                <a:latin typeface="Bahnschrift" panose="020B0502040204020203" pitchFamily="34" charset="0"/>
              </a:rPr>
              <a:t>Affordable, not the cheapest, not the most expensive. Prices are cost-based. </a:t>
            </a:r>
          </a:p>
        </p:txBody>
      </p:sp>
      <p:sp>
        <p:nvSpPr>
          <p:cNvPr id="22" name="TextBox 21"/>
          <p:cNvSpPr txBox="1"/>
          <p:nvPr/>
        </p:nvSpPr>
        <p:spPr>
          <a:xfrm>
            <a:off x="4618002" y="1281124"/>
            <a:ext cx="2579244" cy="923330"/>
          </a:xfrm>
          <a:prstGeom prst="rect">
            <a:avLst/>
          </a:prstGeom>
          <a:noFill/>
        </p:spPr>
        <p:txBody>
          <a:bodyPr wrap="square" rtlCol="0">
            <a:spAutoFit/>
          </a:bodyPr>
          <a:lstStyle/>
          <a:p>
            <a:pPr algn="ctr"/>
            <a:r>
              <a:rPr lang="en-US">
                <a:latin typeface="Bahnschrift" panose="020B0502040204020203" pitchFamily="34" charset="0"/>
              </a:rPr>
              <a:t>Website/Application or Cargo Reservation System</a:t>
            </a:r>
          </a:p>
        </p:txBody>
      </p:sp>
      <p:sp>
        <p:nvSpPr>
          <p:cNvPr id="23" name="TextBox 22"/>
          <p:cNvSpPr txBox="1"/>
          <p:nvPr/>
        </p:nvSpPr>
        <p:spPr>
          <a:xfrm>
            <a:off x="7370946" y="1938064"/>
            <a:ext cx="3378479" cy="923330"/>
          </a:xfrm>
          <a:prstGeom prst="rect">
            <a:avLst/>
          </a:prstGeom>
          <a:noFill/>
        </p:spPr>
        <p:txBody>
          <a:bodyPr wrap="square" rtlCol="0">
            <a:spAutoFit/>
          </a:bodyPr>
          <a:lstStyle/>
          <a:p>
            <a:pPr algn="ctr"/>
            <a:r>
              <a:rPr lang="en-US">
                <a:latin typeface="Bahnschrift" panose="020B0502040204020203" pitchFamily="34" charset="0"/>
              </a:rPr>
              <a:t>Friendly and knowledgeable customer service, event collaborators, public citizens</a:t>
            </a:r>
          </a:p>
        </p:txBody>
      </p:sp>
      <p:sp>
        <p:nvSpPr>
          <p:cNvPr id="24" name="TextBox 23"/>
          <p:cNvSpPr txBox="1"/>
          <p:nvPr/>
        </p:nvSpPr>
        <p:spPr>
          <a:xfrm>
            <a:off x="9162103" y="5237438"/>
            <a:ext cx="3378479" cy="923330"/>
          </a:xfrm>
          <a:prstGeom prst="rect">
            <a:avLst/>
          </a:prstGeom>
          <a:noFill/>
        </p:spPr>
        <p:txBody>
          <a:bodyPr wrap="square" rtlCol="0">
            <a:spAutoFit/>
          </a:bodyPr>
          <a:lstStyle/>
          <a:p>
            <a:pPr algn="ctr"/>
            <a:r>
              <a:rPr lang="en-US">
                <a:latin typeface="Bahnschrift" panose="020B0502040204020203" pitchFamily="34" charset="0"/>
              </a:rPr>
              <a:t>Digital: web, app, </a:t>
            </a:r>
          </a:p>
          <a:p>
            <a:pPr algn="ctr"/>
            <a:r>
              <a:rPr lang="en-US">
                <a:latin typeface="Bahnschrift" panose="020B0502040204020203" pitchFamily="34" charset="0"/>
              </a:rPr>
              <a:t>Real-life events</a:t>
            </a:r>
          </a:p>
          <a:p>
            <a:pPr algn="ctr"/>
            <a:r>
              <a:rPr lang="en-US">
                <a:latin typeface="Bahnschrift" panose="020B0502040204020203" pitchFamily="34" charset="0"/>
              </a:rPr>
              <a:t>Clean working area</a:t>
            </a:r>
          </a:p>
        </p:txBody>
      </p:sp>
      <p:sp>
        <p:nvSpPr>
          <p:cNvPr id="25" name="Rectangle 24"/>
          <p:cNvSpPr/>
          <p:nvPr/>
        </p:nvSpPr>
        <p:spPr>
          <a:xfrm>
            <a:off x="9391610" y="3310752"/>
            <a:ext cx="2117076" cy="1477328"/>
          </a:xfrm>
          <a:prstGeom prst="rect">
            <a:avLst/>
          </a:prstGeom>
        </p:spPr>
        <p:txBody>
          <a:bodyPr wrap="square">
            <a:spAutoFit/>
          </a:bodyPr>
          <a:lstStyle/>
          <a:p>
            <a:pPr algn="ctr"/>
            <a:r>
              <a:rPr lang="en-US">
                <a:solidFill>
                  <a:srgbClr val="000000"/>
                </a:solidFill>
                <a:latin typeface="Bahnschrift" panose="020B0502040204020203" pitchFamily="34" charset="0"/>
              </a:rPr>
              <a:t> </a:t>
            </a:r>
            <a:r>
              <a:rPr lang="en-US">
                <a:latin typeface="Bahnschrift" panose="020B0502040204020203" pitchFamily="34" charset="0"/>
              </a:rPr>
              <a:t>Attitude-over-skills recruitment, professional training, customer feedback​</a:t>
            </a:r>
          </a:p>
        </p:txBody>
      </p:sp>
    </p:spTree>
    <p:extLst>
      <p:ext uri="{BB962C8B-B14F-4D97-AF65-F5344CB8AC3E}">
        <p14:creationId xmlns:p14="http://schemas.microsoft.com/office/powerpoint/2010/main" val="23489177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2C1C6-AE65-4CB6-A4CD-BC444B28E3D4}"/>
              </a:ext>
            </a:extLst>
          </p:cNvPr>
          <p:cNvSpPr>
            <a:spLocks noGrp="1"/>
          </p:cNvSpPr>
          <p:nvPr>
            <p:ph type="title"/>
          </p:nvPr>
        </p:nvSpPr>
        <p:spPr>
          <a:xfrm>
            <a:off x="498764" y="584371"/>
            <a:ext cx="10330992" cy="604781"/>
          </a:xfrm>
        </p:spPr>
        <p:txBody>
          <a:bodyPr/>
          <a:lstStyle/>
          <a:p>
            <a:r>
              <a:rPr lang="en-US" b="1">
                <a:cs typeface="Arial"/>
              </a:rPr>
              <a:t>Cargo Airline Distribution Channel</a:t>
            </a:r>
            <a:endParaRPr lang="en-US" b="1"/>
          </a:p>
        </p:txBody>
      </p:sp>
      <p:pic>
        <p:nvPicPr>
          <p:cNvPr id="3" name="Picture 4" descr="Shape, arrow&#10;&#10;Description automatically generated">
            <a:extLst>
              <a:ext uri="{FF2B5EF4-FFF2-40B4-BE49-F238E27FC236}">
                <a16:creationId xmlns:a16="http://schemas.microsoft.com/office/drawing/2014/main" id="{8DB2ED8E-9734-4C14-A202-F20DCC5C5C32}"/>
              </a:ext>
            </a:extLst>
          </p:cNvPr>
          <p:cNvPicPr>
            <a:picLocks noChangeAspect="1"/>
          </p:cNvPicPr>
          <p:nvPr/>
        </p:nvPicPr>
        <p:blipFill>
          <a:blip r:embed="rId3"/>
          <a:stretch>
            <a:fillRect/>
          </a:stretch>
        </p:blipFill>
        <p:spPr>
          <a:xfrm>
            <a:off x="816077" y="1613340"/>
            <a:ext cx="10559845" cy="4528514"/>
          </a:xfrm>
          <a:prstGeom prst="rect">
            <a:avLst/>
          </a:prstGeom>
        </p:spPr>
      </p:pic>
      <p:pic>
        <p:nvPicPr>
          <p:cNvPr id="5" name="Picture 5">
            <a:extLst>
              <a:ext uri="{FF2B5EF4-FFF2-40B4-BE49-F238E27FC236}">
                <a16:creationId xmlns:a16="http://schemas.microsoft.com/office/drawing/2014/main" id="{8F7CAE96-CBCF-4689-AA91-2FBE88F3A3EE}"/>
              </a:ext>
            </a:extLst>
          </p:cNvPr>
          <p:cNvPicPr>
            <a:picLocks noChangeAspect="1"/>
          </p:cNvPicPr>
          <p:nvPr/>
        </p:nvPicPr>
        <p:blipFill rotWithShape="1">
          <a:blip r:embed="rId4"/>
          <a:srcRect l="33401" r="-1" b="16355"/>
          <a:stretch/>
        </p:blipFill>
        <p:spPr>
          <a:xfrm>
            <a:off x="-1" y="5377211"/>
            <a:ext cx="2152523" cy="1475872"/>
          </a:xfrm>
          <a:prstGeom prst="rect">
            <a:avLst/>
          </a:prstGeom>
        </p:spPr>
      </p:pic>
      <p:pic>
        <p:nvPicPr>
          <p:cNvPr id="6" name="Picture 6" descr="Icon&#10;&#10;Description automatically generated">
            <a:extLst>
              <a:ext uri="{FF2B5EF4-FFF2-40B4-BE49-F238E27FC236}">
                <a16:creationId xmlns:a16="http://schemas.microsoft.com/office/drawing/2014/main" id="{5AB7202B-EAB8-4C7D-B588-D2498C2C6B77}"/>
              </a:ext>
            </a:extLst>
          </p:cNvPr>
          <p:cNvPicPr>
            <a:picLocks noChangeAspect="1"/>
          </p:cNvPicPr>
          <p:nvPr/>
        </p:nvPicPr>
        <p:blipFill rotWithShape="1">
          <a:blip r:embed="rId5"/>
          <a:srcRect r="28229"/>
          <a:stretch/>
        </p:blipFill>
        <p:spPr>
          <a:xfrm>
            <a:off x="9468928" y="267961"/>
            <a:ext cx="2742737" cy="2080755"/>
          </a:xfrm>
          <a:prstGeom prst="rect">
            <a:avLst/>
          </a:prstGeom>
        </p:spPr>
      </p:pic>
    </p:spTree>
    <p:extLst>
      <p:ext uri="{BB962C8B-B14F-4D97-AF65-F5344CB8AC3E}">
        <p14:creationId xmlns:p14="http://schemas.microsoft.com/office/powerpoint/2010/main" val="2735522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85518-DA6A-4D01-A269-0060FA20922C}"/>
              </a:ext>
            </a:extLst>
          </p:cNvPr>
          <p:cNvSpPr>
            <a:spLocks noGrp="1"/>
          </p:cNvSpPr>
          <p:nvPr>
            <p:ph type="title"/>
          </p:nvPr>
        </p:nvSpPr>
        <p:spPr>
          <a:xfrm>
            <a:off x="498764" y="584371"/>
            <a:ext cx="5835192" cy="604781"/>
          </a:xfrm>
        </p:spPr>
        <p:txBody>
          <a:bodyPr/>
          <a:lstStyle/>
          <a:p>
            <a:r>
              <a:rPr lang="en-US">
                <a:ea typeface="+mj-lt"/>
                <a:cs typeface="+mj-lt"/>
              </a:rPr>
              <a:t>Digital Marketing Strategy</a:t>
            </a:r>
          </a:p>
        </p:txBody>
      </p:sp>
      <p:pic>
        <p:nvPicPr>
          <p:cNvPr id="3" name="Picture 5" descr="A picture containing text, electronics, display, screenshot&#10;&#10;Description automatically generated">
            <a:extLst>
              <a:ext uri="{FF2B5EF4-FFF2-40B4-BE49-F238E27FC236}">
                <a16:creationId xmlns:a16="http://schemas.microsoft.com/office/drawing/2014/main" id="{971B399D-22FA-49E8-A769-73439736E6AE}"/>
              </a:ext>
            </a:extLst>
          </p:cNvPr>
          <p:cNvPicPr>
            <a:picLocks noChangeAspect="1"/>
          </p:cNvPicPr>
          <p:nvPr/>
        </p:nvPicPr>
        <p:blipFill rotWithShape="1">
          <a:blip r:embed="rId3"/>
          <a:srcRect l="18685" r="24494"/>
          <a:stretch/>
        </p:blipFill>
        <p:spPr>
          <a:xfrm>
            <a:off x="1528566" y="1648871"/>
            <a:ext cx="3775587" cy="3762387"/>
          </a:xfrm>
          <a:prstGeom prst="rect">
            <a:avLst/>
          </a:prstGeom>
        </p:spPr>
      </p:pic>
      <p:sp>
        <p:nvSpPr>
          <p:cNvPr id="4" name="TextBox 3"/>
          <p:cNvSpPr txBox="1"/>
          <p:nvPr/>
        </p:nvSpPr>
        <p:spPr>
          <a:xfrm>
            <a:off x="967864" y="5411258"/>
            <a:ext cx="4896990" cy="830997"/>
          </a:xfrm>
          <a:prstGeom prst="rect">
            <a:avLst/>
          </a:prstGeom>
          <a:noFill/>
        </p:spPr>
        <p:txBody>
          <a:bodyPr wrap="square" rtlCol="0">
            <a:spAutoFit/>
          </a:bodyPr>
          <a:lstStyle/>
          <a:p>
            <a:pPr algn="ctr"/>
            <a:r>
              <a:rPr lang="en-US" sz="2800" b="1"/>
              <a:t>Website &amp; Application</a:t>
            </a:r>
          </a:p>
          <a:p>
            <a:pPr algn="ctr"/>
            <a:r>
              <a:rPr lang="en-US" sz="2000"/>
              <a:t>Provides information, contact channel</a:t>
            </a:r>
            <a:endParaRPr lang="en-US" sz="240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4854" y="1648871"/>
            <a:ext cx="3040860" cy="1974193"/>
          </a:xfrm>
          <a:prstGeom prst="rect">
            <a:avLst/>
          </a:prstGeom>
        </p:spPr>
      </p:pic>
      <p:pic>
        <p:nvPicPr>
          <p:cNvPr id="6" name="Picture 4" descr="Graphical user interface, text, application&#10;&#10;Description automatically generated">
            <a:extLst>
              <a:ext uri="{FF2B5EF4-FFF2-40B4-BE49-F238E27FC236}">
                <a16:creationId xmlns:a16="http://schemas.microsoft.com/office/drawing/2014/main" id="{D07F0473-7394-4A95-91EC-6043E7F30BC3}"/>
              </a:ext>
            </a:extLst>
          </p:cNvPr>
          <p:cNvPicPr>
            <a:picLocks noChangeAspect="1"/>
          </p:cNvPicPr>
          <p:nvPr/>
        </p:nvPicPr>
        <p:blipFill rotWithShape="1">
          <a:blip r:embed="rId5"/>
          <a:srcRect t="100" r="504" b="18467"/>
          <a:stretch/>
        </p:blipFill>
        <p:spPr>
          <a:xfrm>
            <a:off x="9116785" y="1786663"/>
            <a:ext cx="2878457" cy="1692513"/>
          </a:xfrm>
          <a:prstGeom prst="rect">
            <a:avLst/>
          </a:prstGeom>
        </p:spPr>
      </p:pic>
      <p:pic>
        <p:nvPicPr>
          <p:cNvPr id="7" name="Picture 4" descr="Graphical user interface, text, application, email&#10;&#10;Description automatically generated">
            <a:extLst>
              <a:ext uri="{FF2B5EF4-FFF2-40B4-BE49-F238E27FC236}">
                <a16:creationId xmlns:a16="http://schemas.microsoft.com/office/drawing/2014/main" id="{B0434FD3-33BA-49F3-89D5-F4EC92185C17}"/>
              </a:ext>
            </a:extLst>
          </p:cNvPr>
          <p:cNvPicPr>
            <a:picLocks noChangeAspect="1"/>
          </p:cNvPicPr>
          <p:nvPr/>
        </p:nvPicPr>
        <p:blipFill rotWithShape="1">
          <a:blip r:embed="rId6"/>
          <a:srcRect l="2253" t="7463" r="15788" b="14009"/>
          <a:stretch/>
        </p:blipFill>
        <p:spPr>
          <a:xfrm>
            <a:off x="7440306" y="3883942"/>
            <a:ext cx="3878476" cy="1221468"/>
          </a:xfrm>
          <a:prstGeom prst="rect">
            <a:avLst/>
          </a:prstGeom>
        </p:spPr>
      </p:pic>
      <p:sp>
        <p:nvSpPr>
          <p:cNvPr id="8" name="TextBox 7"/>
          <p:cNvSpPr txBox="1"/>
          <p:nvPr/>
        </p:nvSpPr>
        <p:spPr>
          <a:xfrm>
            <a:off x="6668290" y="5411258"/>
            <a:ext cx="4896990" cy="1138773"/>
          </a:xfrm>
          <a:prstGeom prst="rect">
            <a:avLst/>
          </a:prstGeom>
          <a:noFill/>
        </p:spPr>
        <p:txBody>
          <a:bodyPr wrap="square" rtlCol="0">
            <a:spAutoFit/>
          </a:bodyPr>
          <a:lstStyle/>
          <a:p>
            <a:pPr algn="ctr"/>
            <a:r>
              <a:rPr lang="en-US" sz="2800" b="1"/>
              <a:t>Internet</a:t>
            </a:r>
          </a:p>
          <a:p>
            <a:pPr algn="ctr"/>
            <a:r>
              <a:rPr lang="en-US" sz="2000"/>
              <a:t>Search engine, online cargo booking reservation, newsletters</a:t>
            </a:r>
            <a:endParaRPr lang="en-US"/>
          </a:p>
        </p:txBody>
      </p:sp>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01635" y="-184757"/>
            <a:ext cx="2527290" cy="1373909"/>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47071" y="351218"/>
            <a:ext cx="1654564" cy="899470"/>
          </a:xfrm>
          <a:prstGeom prst="rect">
            <a:avLst/>
          </a:prstGeom>
        </p:spPr>
      </p:pic>
    </p:spTree>
    <p:extLst>
      <p:ext uri="{BB962C8B-B14F-4D97-AF65-F5344CB8AC3E}">
        <p14:creationId xmlns:p14="http://schemas.microsoft.com/office/powerpoint/2010/main" val="17602475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85518-DA6A-4D01-A269-0060FA20922C}"/>
              </a:ext>
            </a:extLst>
          </p:cNvPr>
          <p:cNvSpPr>
            <a:spLocks noGrp="1"/>
          </p:cNvSpPr>
          <p:nvPr>
            <p:ph type="title"/>
          </p:nvPr>
        </p:nvSpPr>
        <p:spPr>
          <a:xfrm>
            <a:off x="498764" y="584371"/>
            <a:ext cx="5835192" cy="604781"/>
          </a:xfrm>
        </p:spPr>
        <p:txBody>
          <a:bodyPr/>
          <a:lstStyle/>
          <a:p>
            <a:r>
              <a:rPr lang="en-US">
                <a:ea typeface="+mj-lt"/>
                <a:cs typeface="+mj-lt"/>
              </a:rPr>
              <a:t>Offline Marketing Strategy</a:t>
            </a:r>
          </a:p>
        </p:txBody>
      </p:sp>
      <p:sp>
        <p:nvSpPr>
          <p:cNvPr id="4" name="TextBox 3"/>
          <p:cNvSpPr txBox="1"/>
          <p:nvPr/>
        </p:nvSpPr>
        <p:spPr>
          <a:xfrm>
            <a:off x="988413" y="5054340"/>
            <a:ext cx="4896990" cy="1138773"/>
          </a:xfrm>
          <a:prstGeom prst="rect">
            <a:avLst/>
          </a:prstGeom>
          <a:noFill/>
        </p:spPr>
        <p:txBody>
          <a:bodyPr wrap="square" rtlCol="0">
            <a:spAutoFit/>
          </a:bodyPr>
          <a:lstStyle/>
          <a:p>
            <a:pPr algn="ctr"/>
            <a:r>
              <a:rPr lang="en-US" sz="2800" b="1"/>
              <a:t>Contests</a:t>
            </a:r>
          </a:p>
          <a:p>
            <a:pPr algn="ctr"/>
            <a:r>
              <a:rPr lang="en-US" sz="2000"/>
              <a:t>Hold contests related to fish</a:t>
            </a:r>
          </a:p>
          <a:p>
            <a:pPr algn="ctr"/>
            <a:r>
              <a:rPr lang="en-US" sz="2000"/>
              <a:t>(fishing and </a:t>
            </a:r>
            <a:r>
              <a:rPr lang="en-US" sz="2000" i="1" err="1"/>
              <a:t>ikan</a:t>
            </a:r>
            <a:r>
              <a:rPr lang="en-US" sz="2000" i="1"/>
              <a:t> </a:t>
            </a:r>
            <a:r>
              <a:rPr lang="en-US" sz="2000" i="1" err="1"/>
              <a:t>hias</a:t>
            </a:r>
            <a:r>
              <a:rPr lang="en-US" sz="2000"/>
              <a:t> )</a:t>
            </a:r>
            <a:endParaRPr lang="en-US" sz="2400"/>
          </a:p>
        </p:txBody>
      </p:sp>
      <p:sp>
        <p:nvSpPr>
          <p:cNvPr id="8" name="TextBox 7"/>
          <p:cNvSpPr txBox="1"/>
          <p:nvPr/>
        </p:nvSpPr>
        <p:spPr>
          <a:xfrm>
            <a:off x="6688839" y="5054340"/>
            <a:ext cx="4896990" cy="1138773"/>
          </a:xfrm>
          <a:prstGeom prst="rect">
            <a:avLst/>
          </a:prstGeom>
          <a:noFill/>
        </p:spPr>
        <p:txBody>
          <a:bodyPr wrap="square" rtlCol="0">
            <a:spAutoFit/>
          </a:bodyPr>
          <a:lstStyle/>
          <a:p>
            <a:pPr algn="ctr"/>
            <a:r>
              <a:rPr lang="en-US" sz="2800" b="1"/>
              <a:t>Sponsorships</a:t>
            </a:r>
          </a:p>
          <a:p>
            <a:pPr algn="ctr"/>
            <a:r>
              <a:rPr lang="en-US" sz="2000"/>
              <a:t>Take part as sponsorships in big and crowded events</a:t>
            </a:r>
            <a:endParaRPr lang="en-US"/>
          </a:p>
        </p:txBody>
      </p:sp>
      <p:pic>
        <p:nvPicPr>
          <p:cNvPr id="11" name="Picture 10"/>
          <p:cNvPicPr>
            <a:picLocks noChangeAspect="1"/>
          </p:cNvPicPr>
          <p:nvPr/>
        </p:nvPicPr>
        <p:blipFill>
          <a:blip r:embed="rId3" cstate="print">
            <a:extLst>
              <a:ext uri="{BEBA8EAE-BF5A-486C-A8C5-ECC9F3942E4B}">
                <a14:imgProps xmlns:a14="http://schemas.microsoft.com/office/drawing/2010/main">
                  <a14:imgLayer r:embed="rId4">
                    <a14:imgEffect>
                      <a14:saturation sat="20000"/>
                    </a14:imgEffect>
                    <a14:imgEffect>
                      <a14:brightnessContrast bright="11000" contrast="20000"/>
                    </a14:imgEffect>
                  </a14:imgLayer>
                </a14:imgProps>
              </a:ext>
              <a:ext uri="{28A0092B-C50C-407E-A947-70E740481C1C}">
                <a14:useLocalDpi xmlns:a14="http://schemas.microsoft.com/office/drawing/2010/main" val="0"/>
              </a:ext>
            </a:extLst>
          </a:blip>
          <a:stretch>
            <a:fillRect/>
          </a:stretch>
        </p:blipFill>
        <p:spPr>
          <a:xfrm>
            <a:off x="1501066" y="1501608"/>
            <a:ext cx="2772983" cy="3424769"/>
          </a:xfrm>
          <a:prstGeom prst="rect">
            <a:avLst/>
          </a:prstGeom>
        </p:spPr>
      </p:pic>
      <p:pic>
        <p:nvPicPr>
          <p:cNvPr id="12" name="Picture 11"/>
          <p:cNvPicPr>
            <a:picLocks noChangeAspect="1"/>
          </p:cNvPicPr>
          <p:nvPr/>
        </p:nvPicPr>
        <p:blipFill>
          <a:blip r:embed="rId5" cstate="print">
            <a:extLst>
              <a:ext uri="{BEBA8EAE-BF5A-486C-A8C5-ECC9F3942E4B}">
                <a14:imgProps xmlns:a14="http://schemas.microsoft.com/office/drawing/2010/main">
                  <a14:imgLayer r:embed="rId6">
                    <a14:imgEffect>
                      <a14:saturation sat="20000"/>
                    </a14:imgEffect>
                    <a14:imgEffect>
                      <a14:brightnessContrast bright="2000" contrast="34000"/>
                    </a14:imgEffect>
                  </a14:imgLayer>
                </a14:imgProps>
              </a:ext>
              <a:ext uri="{28A0092B-C50C-407E-A947-70E740481C1C}">
                <a14:useLocalDpi xmlns:a14="http://schemas.microsoft.com/office/drawing/2010/main" val="0"/>
              </a:ext>
            </a:extLst>
          </a:blip>
          <a:stretch>
            <a:fillRect/>
          </a:stretch>
        </p:blipFill>
        <p:spPr>
          <a:xfrm>
            <a:off x="3264079" y="3351672"/>
            <a:ext cx="1695836" cy="1574705"/>
          </a:xfrm>
          <a:prstGeom prst="rect">
            <a:avLst/>
          </a:prstGeom>
        </p:spPr>
      </p:pic>
      <p:pic>
        <p:nvPicPr>
          <p:cNvPr id="13" name="Picture 12"/>
          <p:cNvPicPr>
            <a:picLocks noChangeAspect="1"/>
          </p:cNvPicPr>
          <p:nvPr/>
        </p:nvPicPr>
        <p:blipFill>
          <a:blip r:embed="rId7">
            <a:extLst>
              <a:ext uri="{BEBA8EAE-BF5A-486C-A8C5-ECC9F3942E4B}">
                <a14:imgProps xmlns:a14="http://schemas.microsoft.com/office/drawing/2010/main">
                  <a14:imgLayer r:embed="rId8">
                    <a14:imgEffect>
                      <a14:saturation sat="0"/>
                    </a14:imgEffect>
                    <a14:imgEffect>
                      <a14:brightnessContrast bright="-6000" contrast="42000"/>
                    </a14:imgEffect>
                  </a14:imgLayer>
                </a14:imgProps>
              </a:ext>
              <a:ext uri="{28A0092B-C50C-407E-A947-70E740481C1C}">
                <a14:useLocalDpi xmlns:a14="http://schemas.microsoft.com/office/drawing/2010/main" val="0"/>
              </a:ext>
            </a:extLst>
          </a:blip>
          <a:stretch>
            <a:fillRect/>
          </a:stretch>
        </p:blipFill>
        <p:spPr>
          <a:xfrm>
            <a:off x="7651152" y="1858526"/>
            <a:ext cx="2972364" cy="2710932"/>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56334" y="-310445"/>
            <a:ext cx="3989798" cy="2168971"/>
          </a:xfrm>
          <a:prstGeom prst="rect">
            <a:avLst/>
          </a:prstGeom>
        </p:spPr>
      </p:pic>
      <p:pic>
        <p:nvPicPr>
          <p:cNvPr id="15" name="Picture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05206" y="5810401"/>
            <a:ext cx="2407939" cy="1309026"/>
          </a:xfrm>
          <a:prstGeom prst="rect">
            <a:avLst/>
          </a:prstGeom>
        </p:spPr>
      </p:pic>
    </p:spTree>
    <p:extLst>
      <p:ext uri="{BB962C8B-B14F-4D97-AF65-F5344CB8AC3E}">
        <p14:creationId xmlns:p14="http://schemas.microsoft.com/office/powerpoint/2010/main" val="21444999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764" y="335072"/>
            <a:ext cx="9045928" cy="1103379"/>
          </a:xfrm>
        </p:spPr>
        <p:txBody>
          <a:bodyPr/>
          <a:lstStyle/>
          <a:p>
            <a:r>
              <a:rPr lang="en-US"/>
              <a:t>Marketing Strategy to Customers</a:t>
            </a:r>
          </a:p>
        </p:txBody>
      </p:sp>
      <p:grpSp>
        <p:nvGrpSpPr>
          <p:cNvPr id="7" name="Group 6"/>
          <p:cNvGrpSpPr/>
          <p:nvPr/>
        </p:nvGrpSpPr>
        <p:grpSpPr>
          <a:xfrm>
            <a:off x="1202567" y="2444777"/>
            <a:ext cx="4682836" cy="1497126"/>
            <a:chOff x="926729" y="2326652"/>
            <a:chExt cx="5848709" cy="1869861"/>
          </a:xfrm>
        </p:grpSpPr>
        <p:pic>
          <p:nvPicPr>
            <p:cNvPr id="3" name="Picture 4" descr="Shape, circle&#10;&#10;Description automatically generated">
              <a:extLst>
                <a:ext uri="{FF2B5EF4-FFF2-40B4-BE49-F238E27FC236}">
                  <a16:creationId xmlns:a16="http://schemas.microsoft.com/office/drawing/2014/main" id="{CF08D3F1-7C2C-4611-A66D-11AC7372EB21}"/>
                </a:ext>
              </a:extLst>
            </p:cNvPr>
            <p:cNvPicPr>
              <a:picLocks noChangeAspect="1"/>
            </p:cNvPicPr>
            <p:nvPr/>
          </p:nvPicPr>
          <p:blipFill>
            <a:blip r:embed="rId3"/>
            <a:stretch>
              <a:fillRect/>
            </a:stretch>
          </p:blipFill>
          <p:spPr>
            <a:xfrm>
              <a:off x="926729" y="2326652"/>
              <a:ext cx="5848709" cy="1869861"/>
            </a:xfrm>
            <a:prstGeom prst="rect">
              <a:avLst/>
            </a:prstGeom>
          </p:spPr>
        </p:pic>
        <p:pic>
          <p:nvPicPr>
            <p:cNvPr id="4" name="Picture 5" descr="Logo&#10;&#10;Description automatically generated">
              <a:extLst>
                <a:ext uri="{FF2B5EF4-FFF2-40B4-BE49-F238E27FC236}">
                  <a16:creationId xmlns:a16="http://schemas.microsoft.com/office/drawing/2014/main" id="{4FB78CB0-0736-47D5-BA11-E5838083E8E9}"/>
                </a:ext>
              </a:extLst>
            </p:cNvPr>
            <p:cNvPicPr>
              <a:picLocks noChangeAspect="1"/>
            </p:cNvPicPr>
            <p:nvPr/>
          </p:nvPicPr>
          <p:blipFill>
            <a:blip r:embed="rId4"/>
            <a:stretch>
              <a:fillRect/>
            </a:stretch>
          </p:blipFill>
          <p:spPr>
            <a:xfrm>
              <a:off x="1257476" y="2989412"/>
              <a:ext cx="1061225" cy="501914"/>
            </a:xfrm>
            <a:prstGeom prst="rect">
              <a:avLst/>
            </a:prstGeom>
          </p:spPr>
        </p:pic>
        <p:pic>
          <p:nvPicPr>
            <p:cNvPr id="5" name="Picture 5" descr="Logo&#10;&#10;Description automatically generated">
              <a:extLst>
                <a:ext uri="{FF2B5EF4-FFF2-40B4-BE49-F238E27FC236}">
                  <a16:creationId xmlns:a16="http://schemas.microsoft.com/office/drawing/2014/main" id="{CA81E32D-963A-4B26-9844-9B613B9D3456}"/>
                </a:ext>
              </a:extLst>
            </p:cNvPr>
            <p:cNvPicPr>
              <a:picLocks noChangeAspect="1"/>
            </p:cNvPicPr>
            <p:nvPr/>
          </p:nvPicPr>
          <p:blipFill>
            <a:blip r:embed="rId4"/>
            <a:stretch>
              <a:fillRect/>
            </a:stretch>
          </p:blipFill>
          <p:spPr>
            <a:xfrm>
              <a:off x="5258697" y="2989412"/>
              <a:ext cx="1061225" cy="501914"/>
            </a:xfrm>
            <a:prstGeom prst="rect">
              <a:avLst/>
            </a:prstGeom>
          </p:spPr>
        </p:pic>
        <p:pic>
          <p:nvPicPr>
            <p:cNvPr id="6" name="Picture 5" descr="Logo&#10;&#10;Description automatically generated">
              <a:extLst>
                <a:ext uri="{FF2B5EF4-FFF2-40B4-BE49-F238E27FC236}">
                  <a16:creationId xmlns:a16="http://schemas.microsoft.com/office/drawing/2014/main" id="{2A2561D2-42CC-4029-9426-128A50DD6515}"/>
                </a:ext>
              </a:extLst>
            </p:cNvPr>
            <p:cNvPicPr>
              <a:picLocks noChangeAspect="1"/>
            </p:cNvPicPr>
            <p:nvPr/>
          </p:nvPicPr>
          <p:blipFill>
            <a:blip r:embed="rId4"/>
            <a:stretch>
              <a:fillRect/>
            </a:stretch>
          </p:blipFill>
          <p:spPr>
            <a:xfrm>
              <a:off x="3205014" y="2989412"/>
              <a:ext cx="1061225" cy="501914"/>
            </a:xfrm>
            <a:prstGeom prst="rect">
              <a:avLst/>
            </a:prstGeom>
          </p:spPr>
        </p:pic>
      </p:grpSp>
      <p:sp>
        <p:nvSpPr>
          <p:cNvPr id="8" name="TextBox 7"/>
          <p:cNvSpPr txBox="1"/>
          <p:nvPr/>
        </p:nvSpPr>
        <p:spPr>
          <a:xfrm>
            <a:off x="988413" y="4513456"/>
            <a:ext cx="4896990" cy="1138773"/>
          </a:xfrm>
          <a:prstGeom prst="rect">
            <a:avLst/>
          </a:prstGeom>
          <a:noFill/>
        </p:spPr>
        <p:txBody>
          <a:bodyPr wrap="square" rtlCol="0">
            <a:spAutoFit/>
          </a:bodyPr>
          <a:lstStyle/>
          <a:p>
            <a:pPr algn="ctr"/>
            <a:r>
              <a:rPr lang="en-US" sz="2800" b="1" i="1" err="1"/>
              <a:t>Teman</a:t>
            </a:r>
            <a:r>
              <a:rPr lang="en-US" sz="2800" b="1" i="1"/>
              <a:t> Aglis</a:t>
            </a:r>
          </a:p>
          <a:p>
            <a:pPr algn="ctr"/>
            <a:r>
              <a:rPr lang="en-US" sz="2000"/>
              <a:t>Loyalty programs to attract consistent orders by offering benefits </a:t>
            </a:r>
            <a:endParaRPr lang="en-US" sz="2400"/>
          </a:p>
        </p:txBody>
      </p:sp>
      <p:sp>
        <p:nvSpPr>
          <p:cNvPr id="9" name="TextBox 8"/>
          <p:cNvSpPr txBox="1"/>
          <p:nvPr/>
        </p:nvSpPr>
        <p:spPr>
          <a:xfrm>
            <a:off x="6688839" y="4513456"/>
            <a:ext cx="4896990" cy="1138773"/>
          </a:xfrm>
          <a:prstGeom prst="rect">
            <a:avLst/>
          </a:prstGeom>
          <a:noFill/>
        </p:spPr>
        <p:txBody>
          <a:bodyPr wrap="square" rtlCol="0">
            <a:spAutoFit/>
          </a:bodyPr>
          <a:lstStyle/>
          <a:p>
            <a:pPr algn="ctr"/>
            <a:r>
              <a:rPr lang="en-US" sz="2800" b="1"/>
              <a:t>Point System</a:t>
            </a:r>
          </a:p>
          <a:p>
            <a:pPr algn="ctr"/>
            <a:r>
              <a:rPr lang="en-US" sz="2000"/>
              <a:t>Through memberships, points are acquired based on the service ordered</a:t>
            </a:r>
            <a:endParaRPr lang="en-US"/>
          </a:p>
        </p:txBody>
      </p:sp>
      <p:pic>
        <p:nvPicPr>
          <p:cNvPr id="10" name="Picture 9"/>
          <p:cNvPicPr>
            <a:picLocks noChangeAspect="1"/>
          </p:cNvPicPr>
          <p:nvPr/>
        </p:nvPicPr>
        <p:blipFill>
          <a:blip r:embed="rId5">
            <a:extLst>
              <a:ext uri="{BEBA8EAE-BF5A-486C-A8C5-ECC9F3942E4B}">
                <a14:imgProps xmlns:a14="http://schemas.microsoft.com/office/drawing/2010/main">
                  <a14:imgLayer r:embed="rId6">
                    <a14:imgEffect>
                      <a14:saturation sat="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7150879" y="2377568"/>
            <a:ext cx="3972910" cy="1737655"/>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1572" y="433791"/>
            <a:ext cx="2648607" cy="1439860"/>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71642" y="-91873"/>
            <a:ext cx="2291256" cy="1245594"/>
          </a:xfrm>
          <a:prstGeom prst="rect">
            <a:avLst/>
          </a:prstGeom>
        </p:spPr>
      </p:pic>
    </p:spTree>
    <p:extLst>
      <p:ext uri="{BB962C8B-B14F-4D97-AF65-F5344CB8AC3E}">
        <p14:creationId xmlns:p14="http://schemas.microsoft.com/office/powerpoint/2010/main" val="15219062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85518-DA6A-4D01-A269-0060FA20922C}"/>
              </a:ext>
            </a:extLst>
          </p:cNvPr>
          <p:cNvSpPr>
            <a:spLocks noGrp="1"/>
          </p:cNvSpPr>
          <p:nvPr>
            <p:ph type="title"/>
          </p:nvPr>
        </p:nvSpPr>
        <p:spPr>
          <a:xfrm>
            <a:off x="498764" y="584371"/>
            <a:ext cx="5835192" cy="604781"/>
          </a:xfrm>
        </p:spPr>
        <p:txBody>
          <a:bodyPr/>
          <a:lstStyle/>
          <a:p>
            <a:r>
              <a:rPr lang="en-US">
                <a:ea typeface="+mj-lt"/>
                <a:cs typeface="+mj-lt"/>
              </a:rPr>
              <a:t>Pricing Strategy </a:t>
            </a:r>
          </a:p>
        </p:txBody>
      </p:sp>
      <p:graphicFrame>
        <p:nvGraphicFramePr>
          <p:cNvPr id="4" name="Table 3">
            <a:extLst>
              <a:ext uri="{FF2B5EF4-FFF2-40B4-BE49-F238E27FC236}">
                <a16:creationId xmlns:a16="http://schemas.microsoft.com/office/drawing/2014/main" id="{3403629B-1DD1-446C-B844-16E19A660C74}"/>
              </a:ext>
            </a:extLst>
          </p:cNvPr>
          <p:cNvGraphicFramePr>
            <a:graphicFrameLocks noGrp="1"/>
          </p:cNvGraphicFramePr>
          <p:nvPr>
            <p:extLst>
              <p:ext uri="{D42A27DB-BD31-4B8C-83A1-F6EECF244321}">
                <p14:modId xmlns:p14="http://schemas.microsoft.com/office/powerpoint/2010/main" val="3676204908"/>
              </p:ext>
            </p:extLst>
          </p:nvPr>
        </p:nvGraphicFramePr>
        <p:xfrm>
          <a:off x="572077" y="1440353"/>
          <a:ext cx="6724790" cy="4011930"/>
        </p:xfrm>
        <a:graphic>
          <a:graphicData uri="http://schemas.openxmlformats.org/drawingml/2006/table">
            <a:tbl>
              <a:tblPr firstRow="1" bandRow="1">
                <a:tableStyleId>{5C22544A-7EE6-4342-B048-85BDC9FD1C3A}</a:tableStyleId>
              </a:tblPr>
              <a:tblGrid>
                <a:gridCol w="1344958">
                  <a:extLst>
                    <a:ext uri="{9D8B030D-6E8A-4147-A177-3AD203B41FA5}">
                      <a16:colId xmlns:a16="http://schemas.microsoft.com/office/drawing/2014/main" val="539026057"/>
                    </a:ext>
                  </a:extLst>
                </a:gridCol>
                <a:gridCol w="1344958">
                  <a:extLst>
                    <a:ext uri="{9D8B030D-6E8A-4147-A177-3AD203B41FA5}">
                      <a16:colId xmlns:a16="http://schemas.microsoft.com/office/drawing/2014/main" val="579788133"/>
                    </a:ext>
                  </a:extLst>
                </a:gridCol>
                <a:gridCol w="1344958">
                  <a:extLst>
                    <a:ext uri="{9D8B030D-6E8A-4147-A177-3AD203B41FA5}">
                      <a16:colId xmlns:a16="http://schemas.microsoft.com/office/drawing/2014/main" val="1818731325"/>
                    </a:ext>
                  </a:extLst>
                </a:gridCol>
                <a:gridCol w="1344958">
                  <a:extLst>
                    <a:ext uri="{9D8B030D-6E8A-4147-A177-3AD203B41FA5}">
                      <a16:colId xmlns:a16="http://schemas.microsoft.com/office/drawing/2014/main" val="1102846568"/>
                    </a:ext>
                  </a:extLst>
                </a:gridCol>
                <a:gridCol w="1344958">
                  <a:extLst>
                    <a:ext uri="{9D8B030D-6E8A-4147-A177-3AD203B41FA5}">
                      <a16:colId xmlns:a16="http://schemas.microsoft.com/office/drawing/2014/main" val="3074198774"/>
                    </a:ext>
                  </a:extLst>
                </a:gridCol>
              </a:tblGrid>
              <a:tr h="198115">
                <a:tc>
                  <a:txBody>
                    <a:bodyPr/>
                    <a:lstStyle/>
                    <a:p>
                      <a:pPr algn="ctr" fontAlgn="b"/>
                      <a:r>
                        <a:rPr lang="en-US" sz="1100">
                          <a:effectLst/>
                        </a:rPr>
                        <a:t>Rotation</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fontAlgn="b"/>
                      <a:r>
                        <a:rPr lang="en-US" sz="1100">
                          <a:effectLst/>
                        </a:rPr>
                        <a:t>Route</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fontAlgn="b"/>
                      <a:r>
                        <a:rPr lang="en-US" sz="1100">
                          <a:effectLst/>
                        </a:rPr>
                        <a:t>GARUDA INDONESIA</a:t>
                      </a:r>
                      <a:endParaRPr lang="en-US" sz="1100">
                        <a:solidFill>
                          <a:srgbClr val="444444"/>
                        </a:solidFill>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fontAlgn="b"/>
                      <a:r>
                        <a:rPr lang="en-US" sz="1100">
                          <a:effectLst/>
                        </a:rPr>
                        <a:t>LION AIR</a:t>
                      </a:r>
                      <a:endParaRPr lang="en-US" sz="1100">
                        <a:solidFill>
                          <a:srgbClr val="444444"/>
                        </a:solidFill>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fontAlgn="b"/>
                      <a:r>
                        <a:rPr lang="en-US" sz="1100">
                          <a:effectLst/>
                        </a:rPr>
                        <a:t>Aglis</a:t>
                      </a:r>
                      <a:endParaRPr lang="en-US" sz="1100">
                        <a:solidFill>
                          <a:srgbClr val="444444"/>
                        </a:solidFill>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306004925"/>
                  </a:ext>
                </a:extLst>
              </a:tr>
              <a:tr h="210121">
                <a:tc rowSpan="5">
                  <a:txBody>
                    <a:bodyPr/>
                    <a:lstStyle/>
                    <a:p>
                      <a:pPr algn="ctr" fontAlgn="ctr"/>
                      <a:r>
                        <a:rPr lang="en-US" sz="1100">
                          <a:effectLst/>
                        </a:rPr>
                        <a:t>1</a:t>
                      </a:r>
                      <a:endParaRPr lang="en-US" sz="1100">
                        <a:effectLst/>
                        <a:latin typeface="Calibri" panose="020F0502020204030204" pitchFamily="34" charset="0"/>
                      </a:endParaRPr>
                    </a:p>
                  </a:txBody>
                  <a:tcPr marL="9525" marR="9525" marT="9525" anchor="ctr">
                    <a:lnL w="12700">
                      <a:solidFill>
                        <a:schemeClr val="tx1"/>
                      </a:solidFill>
                    </a:lnL>
                    <a:lnR w="12700">
                      <a:solidFill>
                        <a:schemeClr val="tx1"/>
                      </a:solidFill>
                    </a:lnR>
                    <a:lnT w="12700">
                      <a:solidFill>
                        <a:schemeClr val="tx1"/>
                      </a:solidFill>
                    </a:lnT>
                    <a:lnB w="12700">
                      <a:solidFill>
                        <a:schemeClr val="tx1"/>
                      </a:solidFill>
                    </a:lnB>
                    <a:solidFill>
                      <a:srgbClr val="FFFFFF"/>
                    </a:solidFill>
                  </a:tcPr>
                </a:tc>
                <a:tc>
                  <a:txBody>
                    <a:bodyPr/>
                    <a:lstStyle/>
                    <a:p>
                      <a:pPr algn="ctr" fontAlgn="b"/>
                      <a:r>
                        <a:rPr lang="en-US" sz="1100">
                          <a:effectLst/>
                        </a:rPr>
                        <a:t>PLM-SUB</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C000"/>
                    </a:solidFill>
                  </a:tcPr>
                </a:tc>
                <a:tc>
                  <a:txBody>
                    <a:bodyPr/>
                    <a:lstStyle/>
                    <a:p>
                      <a:pPr algn="r" fontAlgn="b"/>
                      <a:r>
                        <a:rPr lang="en-US" sz="1100">
                          <a:effectLst/>
                        </a:rPr>
                        <a:t> Rp26,500.00 </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C000"/>
                    </a:solidFill>
                  </a:tcPr>
                </a:tc>
                <a:tc>
                  <a:txBody>
                    <a:bodyPr/>
                    <a:lstStyle/>
                    <a:p>
                      <a:pPr algn="r" fontAlgn="b"/>
                      <a:r>
                        <a:rPr lang="en-US" sz="1100">
                          <a:effectLst/>
                        </a:rPr>
                        <a:t> Rp16,000.00 </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C000"/>
                    </a:solidFill>
                  </a:tcPr>
                </a:tc>
                <a:tc>
                  <a:txBody>
                    <a:bodyPr/>
                    <a:lstStyle/>
                    <a:p>
                      <a:pPr algn="r" fontAlgn="b"/>
                      <a:r>
                        <a:rPr lang="en-US" sz="1100">
                          <a:effectLst/>
                        </a:rPr>
                        <a:t> Rp18,995.66 </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C000"/>
                    </a:solidFill>
                  </a:tcPr>
                </a:tc>
                <a:extLst>
                  <a:ext uri="{0D108BD9-81ED-4DB2-BD59-A6C34878D82A}">
                    <a16:rowId xmlns:a16="http://schemas.microsoft.com/office/drawing/2014/main" val="4121442938"/>
                  </a:ext>
                </a:extLst>
              </a:tr>
              <a:tr h="198115">
                <a:tc vMerge="1">
                  <a:txBody>
                    <a:bodyPr/>
                    <a:lstStyle/>
                    <a:p>
                      <a:endParaRPr lang="en-US"/>
                    </a:p>
                  </a:txBody>
                  <a:tcPr/>
                </a:tc>
                <a:tc>
                  <a:txBody>
                    <a:bodyPr/>
                    <a:lstStyle/>
                    <a:p>
                      <a:pPr algn="ctr" fontAlgn="b"/>
                      <a:r>
                        <a:rPr lang="en-US" sz="1100">
                          <a:effectLst/>
                        </a:rPr>
                        <a:t>SUB-CGK</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FFFF"/>
                    </a:solidFill>
                  </a:tcPr>
                </a:tc>
                <a:tc>
                  <a:txBody>
                    <a:bodyPr/>
                    <a:lstStyle/>
                    <a:p>
                      <a:pPr algn="r" fontAlgn="b"/>
                      <a:r>
                        <a:rPr lang="en-US" sz="1100">
                          <a:effectLst/>
                        </a:rPr>
                        <a:t> Rp14,000.00 </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FFFF"/>
                    </a:solidFill>
                  </a:tcPr>
                </a:tc>
                <a:tc>
                  <a:txBody>
                    <a:bodyPr/>
                    <a:lstStyle/>
                    <a:p>
                      <a:pPr algn="r" fontAlgn="b"/>
                      <a:r>
                        <a:rPr lang="en-US" sz="1100">
                          <a:effectLst/>
                        </a:rPr>
                        <a:t> Rp19,000.00 </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FFFF"/>
                    </a:solidFill>
                  </a:tcPr>
                </a:tc>
                <a:tc>
                  <a:txBody>
                    <a:bodyPr/>
                    <a:lstStyle/>
                    <a:p>
                      <a:pPr algn="r" fontAlgn="b"/>
                      <a:r>
                        <a:rPr lang="en-US" sz="1100">
                          <a:effectLst/>
                        </a:rPr>
                        <a:t> Rp21,475.13 </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FFFF"/>
                    </a:solidFill>
                  </a:tcPr>
                </a:tc>
                <a:extLst>
                  <a:ext uri="{0D108BD9-81ED-4DB2-BD59-A6C34878D82A}">
                    <a16:rowId xmlns:a16="http://schemas.microsoft.com/office/drawing/2014/main" val="1022818279"/>
                  </a:ext>
                </a:extLst>
              </a:tr>
              <a:tr h="198115">
                <a:tc vMerge="1">
                  <a:txBody>
                    <a:bodyPr/>
                    <a:lstStyle/>
                    <a:p>
                      <a:endParaRPr lang="en-US"/>
                    </a:p>
                  </a:txBody>
                  <a:tcPr/>
                </a:tc>
                <a:tc>
                  <a:txBody>
                    <a:bodyPr/>
                    <a:lstStyle/>
                    <a:p>
                      <a:pPr algn="ctr" fontAlgn="b"/>
                      <a:r>
                        <a:rPr lang="en-US" sz="1100">
                          <a:effectLst/>
                        </a:rPr>
                        <a:t>CGK-PKY</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C000"/>
                    </a:solidFill>
                  </a:tcPr>
                </a:tc>
                <a:tc>
                  <a:txBody>
                    <a:bodyPr/>
                    <a:lstStyle/>
                    <a:p>
                      <a:pPr algn="r" fontAlgn="b"/>
                      <a:r>
                        <a:rPr lang="en-US" sz="1100">
                          <a:effectLst/>
                        </a:rPr>
                        <a:t> Rp36,000.00 </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C000"/>
                    </a:solidFill>
                  </a:tcPr>
                </a:tc>
                <a:tc>
                  <a:txBody>
                    <a:bodyPr/>
                    <a:lstStyle/>
                    <a:p>
                      <a:pPr algn="r" fontAlgn="b"/>
                      <a:r>
                        <a:rPr lang="en-US" sz="1100">
                          <a:effectLst/>
                        </a:rPr>
                        <a:t> Rp46,000.00 </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C000"/>
                    </a:solidFill>
                  </a:tcPr>
                </a:tc>
                <a:tc>
                  <a:txBody>
                    <a:bodyPr/>
                    <a:lstStyle/>
                    <a:p>
                      <a:pPr algn="r" fontAlgn="b"/>
                      <a:r>
                        <a:rPr lang="en-US" sz="1100">
                          <a:effectLst/>
                        </a:rPr>
                        <a:t> Rp14,316.75 </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C000"/>
                    </a:solidFill>
                  </a:tcPr>
                </a:tc>
                <a:extLst>
                  <a:ext uri="{0D108BD9-81ED-4DB2-BD59-A6C34878D82A}">
                    <a16:rowId xmlns:a16="http://schemas.microsoft.com/office/drawing/2014/main" val="2243612097"/>
                  </a:ext>
                </a:extLst>
              </a:tr>
              <a:tr h="210121">
                <a:tc vMerge="1">
                  <a:txBody>
                    <a:bodyPr/>
                    <a:lstStyle/>
                    <a:p>
                      <a:endParaRPr lang="en-US"/>
                    </a:p>
                  </a:txBody>
                  <a:tcPr/>
                </a:tc>
                <a:tc>
                  <a:txBody>
                    <a:bodyPr/>
                    <a:lstStyle/>
                    <a:p>
                      <a:pPr algn="ctr" fontAlgn="b"/>
                      <a:r>
                        <a:rPr lang="en-US" sz="1100">
                          <a:effectLst/>
                        </a:rPr>
                        <a:t>PKY-CGK</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FFFF"/>
                    </a:solidFill>
                  </a:tcPr>
                </a:tc>
                <a:tc>
                  <a:txBody>
                    <a:bodyPr/>
                    <a:lstStyle/>
                    <a:p>
                      <a:pPr algn="r" fontAlgn="b"/>
                      <a:r>
                        <a:rPr lang="en-US" sz="1100">
                          <a:effectLst/>
                        </a:rPr>
                        <a:t> Rp17,000.00 </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FFFF"/>
                    </a:solidFill>
                  </a:tcPr>
                </a:tc>
                <a:tc>
                  <a:txBody>
                    <a:bodyPr/>
                    <a:lstStyle/>
                    <a:p>
                      <a:pPr algn="r" fontAlgn="b"/>
                      <a:r>
                        <a:rPr lang="en-US" sz="1100">
                          <a:effectLst/>
                        </a:rPr>
                        <a:t> Rp29,000.00 </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FFFF"/>
                    </a:solidFill>
                  </a:tcPr>
                </a:tc>
                <a:tc>
                  <a:txBody>
                    <a:bodyPr/>
                    <a:lstStyle/>
                    <a:p>
                      <a:pPr algn="r" fontAlgn="b"/>
                      <a:r>
                        <a:rPr lang="en-US" sz="1100">
                          <a:effectLst/>
                        </a:rPr>
                        <a:t> Rp22,906.80 </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FFFF"/>
                    </a:solidFill>
                  </a:tcPr>
                </a:tc>
                <a:extLst>
                  <a:ext uri="{0D108BD9-81ED-4DB2-BD59-A6C34878D82A}">
                    <a16:rowId xmlns:a16="http://schemas.microsoft.com/office/drawing/2014/main" val="3111527731"/>
                  </a:ext>
                </a:extLst>
              </a:tr>
              <a:tr h="198115">
                <a:tc vMerge="1">
                  <a:txBody>
                    <a:bodyPr/>
                    <a:lstStyle/>
                    <a:p>
                      <a:endParaRPr lang="en-US"/>
                    </a:p>
                  </a:txBody>
                  <a:tcPr/>
                </a:tc>
                <a:tc>
                  <a:txBody>
                    <a:bodyPr/>
                    <a:lstStyle/>
                    <a:p>
                      <a:pPr algn="ctr" fontAlgn="b"/>
                      <a:r>
                        <a:rPr lang="en-US" sz="1100">
                          <a:effectLst/>
                        </a:rPr>
                        <a:t>CGK-PLM</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C000"/>
                    </a:solidFill>
                  </a:tcPr>
                </a:tc>
                <a:tc>
                  <a:txBody>
                    <a:bodyPr/>
                    <a:lstStyle/>
                    <a:p>
                      <a:pPr algn="r" fontAlgn="b"/>
                      <a:r>
                        <a:rPr lang="en-US" sz="1100">
                          <a:effectLst/>
                        </a:rPr>
                        <a:t> Rp20,000.00 </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C000"/>
                    </a:solidFill>
                  </a:tcPr>
                </a:tc>
                <a:tc>
                  <a:txBody>
                    <a:bodyPr/>
                    <a:lstStyle/>
                    <a:p>
                      <a:pPr algn="r" fontAlgn="b"/>
                      <a:r>
                        <a:rPr lang="en-US" sz="1100">
                          <a:effectLst/>
                        </a:rPr>
                        <a:t> Rp14,000.00 </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C000"/>
                    </a:solidFill>
                  </a:tcPr>
                </a:tc>
                <a:tc>
                  <a:txBody>
                    <a:bodyPr/>
                    <a:lstStyle/>
                    <a:p>
                      <a:pPr algn="r" fontAlgn="b"/>
                      <a:r>
                        <a:rPr lang="en-US" sz="1100">
                          <a:effectLst/>
                        </a:rPr>
                        <a:t> Rp20,043.45 </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C000"/>
                    </a:solidFill>
                  </a:tcPr>
                </a:tc>
                <a:extLst>
                  <a:ext uri="{0D108BD9-81ED-4DB2-BD59-A6C34878D82A}">
                    <a16:rowId xmlns:a16="http://schemas.microsoft.com/office/drawing/2014/main" val="1467911324"/>
                  </a:ext>
                </a:extLst>
              </a:tr>
              <a:tr h="210121">
                <a:tc rowSpan="4">
                  <a:txBody>
                    <a:bodyPr/>
                    <a:lstStyle/>
                    <a:p>
                      <a:pPr algn="ctr" fontAlgn="ctr"/>
                      <a:r>
                        <a:rPr lang="en-US" sz="1100">
                          <a:effectLst/>
                        </a:rPr>
                        <a:t>2</a:t>
                      </a:r>
                      <a:endParaRPr lang="en-US" sz="1100">
                        <a:effectLst/>
                        <a:latin typeface="Calibri" panose="020F0502020204030204" pitchFamily="34" charset="0"/>
                      </a:endParaRPr>
                    </a:p>
                  </a:txBody>
                  <a:tcPr marL="9525" marR="9525" marT="9525" anchor="ctr">
                    <a:lnL w="12700">
                      <a:solidFill>
                        <a:schemeClr val="tx1"/>
                      </a:solidFill>
                    </a:lnL>
                    <a:lnR w="12700">
                      <a:solidFill>
                        <a:schemeClr val="tx1"/>
                      </a:solidFill>
                    </a:lnR>
                    <a:lnT w="12700">
                      <a:solidFill>
                        <a:schemeClr val="tx1"/>
                      </a:solidFill>
                    </a:lnT>
                    <a:lnB w="12700">
                      <a:solidFill>
                        <a:schemeClr val="tx1"/>
                      </a:solidFill>
                    </a:lnB>
                    <a:solidFill>
                      <a:srgbClr val="FFFFFF"/>
                    </a:solidFill>
                  </a:tcPr>
                </a:tc>
                <a:tc>
                  <a:txBody>
                    <a:bodyPr/>
                    <a:lstStyle/>
                    <a:p>
                      <a:pPr algn="ctr" fontAlgn="b"/>
                      <a:r>
                        <a:rPr lang="en-US" sz="1100">
                          <a:effectLst/>
                        </a:rPr>
                        <a:t>MDC-SRG</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FFFF"/>
                    </a:solidFill>
                  </a:tcPr>
                </a:tc>
                <a:tc>
                  <a:txBody>
                    <a:bodyPr/>
                    <a:lstStyle/>
                    <a:p>
                      <a:pPr algn="r" fontAlgn="b"/>
                      <a:r>
                        <a:rPr lang="en-US" sz="1100">
                          <a:effectLst/>
                        </a:rPr>
                        <a:t> Rp51,000.00 </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FFFF"/>
                    </a:solidFill>
                  </a:tcPr>
                </a:tc>
                <a:tc>
                  <a:txBody>
                    <a:bodyPr/>
                    <a:lstStyle/>
                    <a:p>
                      <a:pPr algn="r" fontAlgn="b"/>
                      <a:r>
                        <a:rPr lang="en-US" sz="1100">
                          <a:effectLst/>
                        </a:rPr>
                        <a:t> Rp39,000.00 </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FFFF"/>
                    </a:solidFill>
                  </a:tcPr>
                </a:tc>
                <a:tc>
                  <a:txBody>
                    <a:bodyPr/>
                    <a:lstStyle/>
                    <a:p>
                      <a:pPr algn="r" fontAlgn="b"/>
                      <a:r>
                        <a:rPr lang="en-US" sz="1100">
                          <a:effectLst/>
                        </a:rPr>
                        <a:t> Rp20,809.68 </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FFFF"/>
                    </a:solidFill>
                  </a:tcPr>
                </a:tc>
                <a:extLst>
                  <a:ext uri="{0D108BD9-81ED-4DB2-BD59-A6C34878D82A}">
                    <a16:rowId xmlns:a16="http://schemas.microsoft.com/office/drawing/2014/main" val="1988432504"/>
                  </a:ext>
                </a:extLst>
              </a:tr>
              <a:tr h="198115">
                <a:tc vMerge="1">
                  <a:txBody>
                    <a:bodyPr/>
                    <a:lstStyle/>
                    <a:p>
                      <a:endParaRPr lang="en-US"/>
                    </a:p>
                  </a:txBody>
                  <a:tcPr/>
                </a:tc>
                <a:tc>
                  <a:txBody>
                    <a:bodyPr/>
                    <a:lstStyle/>
                    <a:p>
                      <a:pPr algn="ctr" fontAlgn="b"/>
                      <a:r>
                        <a:rPr lang="en-US" sz="1100">
                          <a:effectLst/>
                        </a:rPr>
                        <a:t>SRG-KDI</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C000"/>
                    </a:solidFill>
                  </a:tcPr>
                </a:tc>
                <a:tc>
                  <a:txBody>
                    <a:bodyPr/>
                    <a:lstStyle/>
                    <a:p>
                      <a:pPr algn="r" fontAlgn="b"/>
                      <a:r>
                        <a:rPr lang="en-US" sz="1100">
                          <a:effectLst/>
                        </a:rPr>
                        <a:t> Rp50,000.00 </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C000"/>
                    </a:solidFill>
                  </a:tcPr>
                </a:tc>
                <a:tc>
                  <a:txBody>
                    <a:bodyPr/>
                    <a:lstStyle/>
                    <a:p>
                      <a:pPr algn="r" fontAlgn="b"/>
                      <a:r>
                        <a:rPr lang="en-US" sz="1100">
                          <a:effectLst/>
                        </a:rPr>
                        <a:t> Rp47,000.00 </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C000"/>
                    </a:solidFill>
                  </a:tcPr>
                </a:tc>
                <a:tc>
                  <a:txBody>
                    <a:bodyPr/>
                    <a:lstStyle/>
                    <a:p>
                      <a:pPr algn="r" fontAlgn="b"/>
                      <a:r>
                        <a:rPr lang="en-US" sz="1100">
                          <a:effectLst/>
                        </a:rPr>
                        <a:t> Rp30,256.94 </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C000"/>
                    </a:solidFill>
                  </a:tcPr>
                </a:tc>
                <a:extLst>
                  <a:ext uri="{0D108BD9-81ED-4DB2-BD59-A6C34878D82A}">
                    <a16:rowId xmlns:a16="http://schemas.microsoft.com/office/drawing/2014/main" val="4065141435"/>
                  </a:ext>
                </a:extLst>
              </a:tr>
              <a:tr h="198115">
                <a:tc vMerge="1">
                  <a:txBody>
                    <a:bodyPr/>
                    <a:lstStyle/>
                    <a:p>
                      <a:endParaRPr lang="en-US"/>
                    </a:p>
                  </a:txBody>
                  <a:tcPr/>
                </a:tc>
                <a:tc>
                  <a:txBody>
                    <a:bodyPr/>
                    <a:lstStyle/>
                    <a:p>
                      <a:pPr algn="ctr" fontAlgn="b"/>
                      <a:r>
                        <a:rPr lang="en-US" sz="1100">
                          <a:effectLst/>
                        </a:rPr>
                        <a:t>KDI-PNK</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FFFF"/>
                    </a:solidFill>
                  </a:tcPr>
                </a:tc>
                <a:tc>
                  <a:txBody>
                    <a:bodyPr/>
                    <a:lstStyle/>
                    <a:p>
                      <a:pPr algn="r" fontAlgn="b"/>
                      <a:r>
                        <a:rPr lang="en-US" sz="1100">
                          <a:effectLst/>
                        </a:rPr>
                        <a:t> Rp48,000.00 </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FFFF"/>
                    </a:solidFill>
                  </a:tcPr>
                </a:tc>
                <a:tc>
                  <a:txBody>
                    <a:bodyPr/>
                    <a:lstStyle/>
                    <a:p>
                      <a:pPr algn="r" fontAlgn="b"/>
                      <a:r>
                        <a:rPr lang="en-US" sz="1100">
                          <a:effectLst/>
                        </a:rPr>
                        <a:t> Rp54,500.00 </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FFFF"/>
                    </a:solidFill>
                  </a:tcPr>
                </a:tc>
                <a:tc>
                  <a:txBody>
                    <a:bodyPr/>
                    <a:lstStyle/>
                    <a:p>
                      <a:pPr algn="r" fontAlgn="b"/>
                      <a:r>
                        <a:rPr lang="en-US" sz="1100">
                          <a:effectLst/>
                        </a:rPr>
                        <a:t> Rp15,158.04 </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FFFF"/>
                    </a:solidFill>
                  </a:tcPr>
                </a:tc>
                <a:extLst>
                  <a:ext uri="{0D108BD9-81ED-4DB2-BD59-A6C34878D82A}">
                    <a16:rowId xmlns:a16="http://schemas.microsoft.com/office/drawing/2014/main" val="2304081970"/>
                  </a:ext>
                </a:extLst>
              </a:tr>
              <a:tr h="210121">
                <a:tc vMerge="1">
                  <a:txBody>
                    <a:bodyPr/>
                    <a:lstStyle/>
                    <a:p>
                      <a:endParaRPr lang="en-US"/>
                    </a:p>
                  </a:txBody>
                  <a:tcPr/>
                </a:tc>
                <a:tc>
                  <a:txBody>
                    <a:bodyPr/>
                    <a:lstStyle/>
                    <a:p>
                      <a:pPr algn="ctr" fontAlgn="b"/>
                      <a:r>
                        <a:rPr lang="en-US" sz="1100">
                          <a:effectLst/>
                        </a:rPr>
                        <a:t>PNK-MDC</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C000"/>
                    </a:solidFill>
                  </a:tcPr>
                </a:tc>
                <a:tc>
                  <a:txBody>
                    <a:bodyPr/>
                    <a:lstStyle/>
                    <a:p>
                      <a:pPr algn="r" fontAlgn="b"/>
                      <a:r>
                        <a:rPr lang="en-US" sz="1100">
                          <a:effectLst/>
                        </a:rPr>
                        <a:t> Rp62,500.00 </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C000"/>
                    </a:solidFill>
                  </a:tcPr>
                </a:tc>
                <a:tc>
                  <a:txBody>
                    <a:bodyPr/>
                    <a:lstStyle/>
                    <a:p>
                      <a:pPr algn="r" fontAlgn="b"/>
                      <a:r>
                        <a:rPr lang="en-US" sz="1100">
                          <a:effectLst/>
                        </a:rPr>
                        <a:t> Rp53,500.00 </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C000"/>
                    </a:solidFill>
                  </a:tcPr>
                </a:tc>
                <a:tc>
                  <a:txBody>
                    <a:bodyPr/>
                    <a:lstStyle/>
                    <a:p>
                      <a:pPr algn="r" fontAlgn="b"/>
                      <a:r>
                        <a:rPr lang="en-US" sz="1100">
                          <a:effectLst/>
                        </a:rPr>
                        <a:t> Rp23,889.13 </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C000"/>
                    </a:solidFill>
                  </a:tcPr>
                </a:tc>
                <a:extLst>
                  <a:ext uri="{0D108BD9-81ED-4DB2-BD59-A6C34878D82A}">
                    <a16:rowId xmlns:a16="http://schemas.microsoft.com/office/drawing/2014/main" val="722392066"/>
                  </a:ext>
                </a:extLst>
              </a:tr>
              <a:tr h="198115">
                <a:tc rowSpan="4">
                  <a:txBody>
                    <a:bodyPr/>
                    <a:lstStyle/>
                    <a:p>
                      <a:pPr algn="ctr" fontAlgn="ctr"/>
                      <a:r>
                        <a:rPr lang="en-US" sz="1100">
                          <a:effectLst/>
                        </a:rPr>
                        <a:t>3</a:t>
                      </a:r>
                      <a:endParaRPr lang="en-US" sz="1100">
                        <a:effectLst/>
                        <a:latin typeface="Calibri" panose="020F0502020204030204" pitchFamily="34" charset="0"/>
                      </a:endParaRPr>
                    </a:p>
                  </a:txBody>
                  <a:tcPr marL="9525" marR="9525" marT="9525" anchor="ctr">
                    <a:lnL w="12700">
                      <a:solidFill>
                        <a:schemeClr val="tx1"/>
                      </a:solidFill>
                    </a:lnL>
                    <a:lnR w="12700">
                      <a:solidFill>
                        <a:schemeClr val="tx1"/>
                      </a:solidFill>
                    </a:lnR>
                    <a:lnT w="12700">
                      <a:solidFill>
                        <a:schemeClr val="tx1"/>
                      </a:solidFill>
                    </a:lnT>
                    <a:lnB w="12700">
                      <a:solidFill>
                        <a:schemeClr val="tx1"/>
                      </a:solidFill>
                    </a:lnB>
                    <a:solidFill>
                      <a:srgbClr val="FFFFFF"/>
                    </a:solidFill>
                  </a:tcPr>
                </a:tc>
                <a:tc>
                  <a:txBody>
                    <a:bodyPr/>
                    <a:lstStyle/>
                    <a:p>
                      <a:pPr algn="ctr" fontAlgn="b"/>
                      <a:r>
                        <a:rPr lang="en-US" sz="1100">
                          <a:effectLst/>
                        </a:rPr>
                        <a:t>TTE-KNO</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FFFF"/>
                    </a:solidFill>
                  </a:tcPr>
                </a:tc>
                <a:tc>
                  <a:txBody>
                    <a:bodyPr/>
                    <a:lstStyle/>
                    <a:p>
                      <a:pPr algn="r" fontAlgn="b"/>
                      <a:r>
                        <a:rPr lang="en-US" sz="1100">
                          <a:effectLst/>
                        </a:rPr>
                        <a:t> Rp60,500.00 </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FFFF"/>
                    </a:solidFill>
                  </a:tcPr>
                </a:tc>
                <a:tc>
                  <a:txBody>
                    <a:bodyPr/>
                    <a:lstStyle/>
                    <a:p>
                      <a:pPr algn="r" fontAlgn="b"/>
                      <a:r>
                        <a:rPr lang="en-US" sz="1100">
                          <a:effectLst/>
                        </a:rPr>
                        <a:t> Rp96,500.00 </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FFFF"/>
                    </a:solidFill>
                  </a:tcPr>
                </a:tc>
                <a:tc>
                  <a:txBody>
                    <a:bodyPr/>
                    <a:lstStyle/>
                    <a:p>
                      <a:pPr algn="r" fontAlgn="b"/>
                      <a:r>
                        <a:rPr lang="en-US" sz="1100">
                          <a:effectLst/>
                        </a:rPr>
                        <a:t> Rp46,386.27 </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FFFF"/>
                    </a:solidFill>
                  </a:tcPr>
                </a:tc>
                <a:extLst>
                  <a:ext uri="{0D108BD9-81ED-4DB2-BD59-A6C34878D82A}">
                    <a16:rowId xmlns:a16="http://schemas.microsoft.com/office/drawing/2014/main" val="2444949534"/>
                  </a:ext>
                </a:extLst>
              </a:tr>
              <a:tr h="198115">
                <a:tc vMerge="1">
                  <a:txBody>
                    <a:bodyPr/>
                    <a:lstStyle/>
                    <a:p>
                      <a:endParaRPr lang="en-US"/>
                    </a:p>
                  </a:txBody>
                  <a:tcPr/>
                </a:tc>
                <a:tc>
                  <a:txBody>
                    <a:bodyPr/>
                    <a:lstStyle/>
                    <a:p>
                      <a:pPr algn="ctr" fontAlgn="b"/>
                      <a:r>
                        <a:rPr lang="en-US" sz="1100">
                          <a:effectLst/>
                        </a:rPr>
                        <a:t>KNO-PKU</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C000"/>
                    </a:solidFill>
                  </a:tcPr>
                </a:tc>
                <a:tc>
                  <a:txBody>
                    <a:bodyPr/>
                    <a:lstStyle/>
                    <a:p>
                      <a:pPr algn="r" fontAlgn="b"/>
                      <a:r>
                        <a:rPr lang="en-US" sz="1100">
                          <a:effectLst/>
                        </a:rPr>
                        <a:t> Rp17,500.00 </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C000"/>
                    </a:solidFill>
                  </a:tcPr>
                </a:tc>
                <a:tc>
                  <a:txBody>
                    <a:bodyPr/>
                    <a:lstStyle/>
                    <a:p>
                      <a:pPr algn="r" fontAlgn="b"/>
                      <a:r>
                        <a:rPr lang="en-US" sz="1100">
                          <a:effectLst/>
                        </a:rPr>
                        <a:t> Rp45,000.00 </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C000"/>
                    </a:solidFill>
                  </a:tcPr>
                </a:tc>
                <a:tc>
                  <a:txBody>
                    <a:bodyPr/>
                    <a:lstStyle/>
                    <a:p>
                      <a:pPr algn="r" fontAlgn="b"/>
                      <a:r>
                        <a:rPr lang="en-US" sz="1100">
                          <a:effectLst/>
                        </a:rPr>
                        <a:t> Rp19,613.95 </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C000"/>
                    </a:solidFill>
                  </a:tcPr>
                </a:tc>
                <a:extLst>
                  <a:ext uri="{0D108BD9-81ED-4DB2-BD59-A6C34878D82A}">
                    <a16:rowId xmlns:a16="http://schemas.microsoft.com/office/drawing/2014/main" val="3684670394"/>
                  </a:ext>
                </a:extLst>
              </a:tr>
              <a:tr h="210121">
                <a:tc vMerge="1">
                  <a:txBody>
                    <a:bodyPr/>
                    <a:lstStyle/>
                    <a:p>
                      <a:endParaRPr lang="en-US"/>
                    </a:p>
                  </a:txBody>
                  <a:tcPr/>
                </a:tc>
                <a:tc>
                  <a:txBody>
                    <a:bodyPr/>
                    <a:lstStyle/>
                    <a:p>
                      <a:pPr algn="ctr" fontAlgn="b"/>
                      <a:r>
                        <a:rPr lang="en-US" sz="1100">
                          <a:effectLst/>
                        </a:rPr>
                        <a:t>PKU-BDO</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FFFF"/>
                    </a:solidFill>
                  </a:tcPr>
                </a:tc>
                <a:tc>
                  <a:txBody>
                    <a:bodyPr/>
                    <a:lstStyle/>
                    <a:p>
                      <a:pPr algn="r" fontAlgn="b"/>
                      <a:r>
                        <a:rPr lang="en-US" sz="1100">
                          <a:effectLst/>
                        </a:rPr>
                        <a:t> Rp18,500.00 </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FFFF"/>
                    </a:solidFill>
                  </a:tcPr>
                </a:tc>
                <a:tc>
                  <a:txBody>
                    <a:bodyPr/>
                    <a:lstStyle/>
                    <a:p>
                      <a:pPr algn="r" fontAlgn="b"/>
                      <a:r>
                        <a:rPr lang="en-US" sz="1100">
                          <a:effectLst/>
                        </a:rPr>
                        <a:t> Rp26,500.00 </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FFFF"/>
                    </a:solidFill>
                  </a:tcPr>
                </a:tc>
                <a:tc>
                  <a:txBody>
                    <a:bodyPr/>
                    <a:lstStyle/>
                    <a:p>
                      <a:pPr algn="r" fontAlgn="b"/>
                      <a:r>
                        <a:rPr lang="en-US" sz="1100">
                          <a:effectLst/>
                        </a:rPr>
                        <a:t> Rp33,214.86 </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FFFF"/>
                    </a:solidFill>
                  </a:tcPr>
                </a:tc>
                <a:extLst>
                  <a:ext uri="{0D108BD9-81ED-4DB2-BD59-A6C34878D82A}">
                    <a16:rowId xmlns:a16="http://schemas.microsoft.com/office/drawing/2014/main" val="4075950402"/>
                  </a:ext>
                </a:extLst>
              </a:tr>
              <a:tr h="198115">
                <a:tc vMerge="1">
                  <a:txBody>
                    <a:bodyPr/>
                    <a:lstStyle/>
                    <a:p>
                      <a:endParaRPr lang="en-US"/>
                    </a:p>
                  </a:txBody>
                  <a:tcPr/>
                </a:tc>
                <a:tc>
                  <a:txBody>
                    <a:bodyPr/>
                    <a:lstStyle/>
                    <a:p>
                      <a:pPr algn="ctr" fontAlgn="b"/>
                      <a:r>
                        <a:rPr lang="en-US" sz="1100">
                          <a:effectLst/>
                        </a:rPr>
                        <a:t>BDO-TTE</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C000"/>
                    </a:solidFill>
                  </a:tcPr>
                </a:tc>
                <a:tc>
                  <a:txBody>
                    <a:bodyPr/>
                    <a:lstStyle/>
                    <a:p>
                      <a:pPr algn="r" fontAlgn="b"/>
                      <a:r>
                        <a:rPr lang="en-US" sz="1100">
                          <a:effectLst/>
                        </a:rPr>
                        <a:t> Rp71,000.00 </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C000"/>
                    </a:solidFill>
                  </a:tcPr>
                </a:tc>
                <a:tc>
                  <a:txBody>
                    <a:bodyPr/>
                    <a:lstStyle/>
                    <a:p>
                      <a:pPr algn="r" fontAlgn="b"/>
                      <a:r>
                        <a:rPr lang="en-US" sz="1100">
                          <a:effectLst/>
                        </a:rPr>
                        <a:t> Rp65,000.00 </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C000"/>
                    </a:solidFill>
                  </a:tcPr>
                </a:tc>
                <a:tc>
                  <a:txBody>
                    <a:bodyPr/>
                    <a:lstStyle/>
                    <a:p>
                      <a:pPr algn="r" fontAlgn="b"/>
                      <a:r>
                        <a:rPr lang="en-US" sz="1100">
                          <a:effectLst/>
                        </a:rPr>
                        <a:t> Rp33,930.70 </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C000"/>
                    </a:solidFill>
                  </a:tcPr>
                </a:tc>
                <a:extLst>
                  <a:ext uri="{0D108BD9-81ED-4DB2-BD59-A6C34878D82A}">
                    <a16:rowId xmlns:a16="http://schemas.microsoft.com/office/drawing/2014/main" val="2049418234"/>
                  </a:ext>
                </a:extLst>
              </a:tr>
              <a:tr h="198115">
                <a:tc rowSpan="4">
                  <a:txBody>
                    <a:bodyPr/>
                    <a:lstStyle/>
                    <a:p>
                      <a:pPr algn="ctr" fontAlgn="ctr"/>
                      <a:r>
                        <a:rPr lang="en-US" sz="1100">
                          <a:effectLst/>
                        </a:rPr>
                        <a:t>4</a:t>
                      </a:r>
                      <a:endParaRPr lang="en-US" sz="1100">
                        <a:effectLst/>
                        <a:latin typeface="Calibri" panose="020F0502020204030204" pitchFamily="34" charset="0"/>
                      </a:endParaRPr>
                    </a:p>
                  </a:txBody>
                  <a:tcPr marL="9525" marR="9525" marT="9525" anchor="ctr">
                    <a:lnL w="12700">
                      <a:solidFill>
                        <a:schemeClr val="tx1"/>
                      </a:solidFill>
                    </a:lnL>
                    <a:lnR w="12700">
                      <a:solidFill>
                        <a:schemeClr val="tx1"/>
                      </a:solidFill>
                    </a:lnR>
                    <a:lnT w="12700">
                      <a:solidFill>
                        <a:schemeClr val="tx1"/>
                      </a:solidFill>
                    </a:lnT>
                    <a:lnB w="12700">
                      <a:solidFill>
                        <a:schemeClr val="tx1"/>
                      </a:solidFill>
                    </a:lnB>
                    <a:solidFill>
                      <a:srgbClr val="FFFFFF"/>
                    </a:solidFill>
                  </a:tcPr>
                </a:tc>
                <a:tc>
                  <a:txBody>
                    <a:bodyPr/>
                    <a:lstStyle/>
                    <a:p>
                      <a:pPr algn="ctr" fontAlgn="b"/>
                      <a:r>
                        <a:rPr lang="en-US" sz="1100">
                          <a:effectLst/>
                        </a:rPr>
                        <a:t>LOP-TIM</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FFFF"/>
                    </a:solidFill>
                  </a:tcPr>
                </a:tc>
                <a:tc>
                  <a:txBody>
                    <a:bodyPr/>
                    <a:lstStyle/>
                    <a:p>
                      <a:pPr algn="r" fontAlgn="b"/>
                      <a:r>
                        <a:rPr lang="en-US" sz="1100">
                          <a:effectLst/>
                        </a:rPr>
                        <a:t> Rp122,000.00 </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FFFF"/>
                    </a:solidFill>
                  </a:tcPr>
                </a:tc>
                <a:tc>
                  <a:txBody>
                    <a:bodyPr/>
                    <a:lstStyle/>
                    <a:p>
                      <a:pPr algn="r" fontAlgn="b"/>
                      <a:r>
                        <a:rPr lang="en-US" sz="1100">
                          <a:effectLst/>
                        </a:rPr>
                        <a:t> Rp130,000.00 </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FFFF"/>
                    </a:solidFill>
                  </a:tcPr>
                </a:tc>
                <a:tc>
                  <a:txBody>
                    <a:bodyPr/>
                    <a:lstStyle/>
                    <a:p>
                      <a:pPr algn="r" fontAlgn="b"/>
                      <a:r>
                        <a:rPr lang="en-US" sz="1100">
                          <a:effectLst/>
                        </a:rPr>
                        <a:t> Rp57,267.00 </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FFFF"/>
                    </a:solidFill>
                  </a:tcPr>
                </a:tc>
                <a:extLst>
                  <a:ext uri="{0D108BD9-81ED-4DB2-BD59-A6C34878D82A}">
                    <a16:rowId xmlns:a16="http://schemas.microsoft.com/office/drawing/2014/main" val="3886919936"/>
                  </a:ext>
                </a:extLst>
              </a:tr>
              <a:tr h="210121">
                <a:tc vMerge="1">
                  <a:txBody>
                    <a:bodyPr/>
                    <a:lstStyle/>
                    <a:p>
                      <a:endParaRPr lang="en-US"/>
                    </a:p>
                  </a:txBody>
                  <a:tcPr/>
                </a:tc>
                <a:tc>
                  <a:txBody>
                    <a:bodyPr/>
                    <a:lstStyle/>
                    <a:p>
                      <a:pPr algn="ctr" fontAlgn="b"/>
                      <a:r>
                        <a:rPr lang="en-US" sz="1100">
                          <a:effectLst/>
                        </a:rPr>
                        <a:t>TIM-AMQ</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C000"/>
                    </a:solidFill>
                  </a:tcPr>
                </a:tc>
                <a:tc>
                  <a:txBody>
                    <a:bodyPr/>
                    <a:lstStyle/>
                    <a:p>
                      <a:pPr algn="r" fontAlgn="b"/>
                      <a:r>
                        <a:rPr lang="en-US" sz="1100">
                          <a:effectLst/>
                        </a:rPr>
                        <a:t> Rp95,500.00 </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C000"/>
                    </a:solidFill>
                  </a:tcPr>
                </a:tc>
                <a:tc>
                  <a:txBody>
                    <a:bodyPr/>
                    <a:lstStyle/>
                    <a:p>
                      <a:pPr algn="r" fontAlgn="b"/>
                      <a:r>
                        <a:rPr lang="en-US" sz="1100">
                          <a:effectLst/>
                        </a:rPr>
                        <a:t> Rp90,000.00 </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C000"/>
                    </a:solidFill>
                  </a:tcPr>
                </a:tc>
                <a:tc>
                  <a:txBody>
                    <a:bodyPr/>
                    <a:lstStyle/>
                    <a:p>
                      <a:pPr algn="r" fontAlgn="b"/>
                      <a:r>
                        <a:rPr lang="en-US" sz="1100">
                          <a:effectLst/>
                        </a:rPr>
                        <a:t> Rp57,267.00 </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C000"/>
                    </a:solidFill>
                  </a:tcPr>
                </a:tc>
                <a:extLst>
                  <a:ext uri="{0D108BD9-81ED-4DB2-BD59-A6C34878D82A}">
                    <a16:rowId xmlns:a16="http://schemas.microsoft.com/office/drawing/2014/main" val="629594635"/>
                  </a:ext>
                </a:extLst>
              </a:tr>
              <a:tr h="198115">
                <a:tc vMerge="1">
                  <a:txBody>
                    <a:bodyPr/>
                    <a:lstStyle/>
                    <a:p>
                      <a:endParaRPr lang="en-US"/>
                    </a:p>
                  </a:txBody>
                  <a:tcPr/>
                </a:tc>
                <a:tc>
                  <a:txBody>
                    <a:bodyPr/>
                    <a:lstStyle/>
                    <a:p>
                      <a:pPr algn="ctr" fontAlgn="b"/>
                      <a:r>
                        <a:rPr lang="en-US" sz="1100">
                          <a:effectLst/>
                        </a:rPr>
                        <a:t>AMQ-CGK</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FFFF"/>
                    </a:solidFill>
                  </a:tcPr>
                </a:tc>
                <a:tc>
                  <a:txBody>
                    <a:bodyPr/>
                    <a:lstStyle/>
                    <a:p>
                      <a:pPr algn="r" fontAlgn="b"/>
                      <a:r>
                        <a:rPr lang="en-US" sz="1100">
                          <a:effectLst/>
                        </a:rPr>
                        <a:t> Rp31,000.00 </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FFFF"/>
                    </a:solidFill>
                  </a:tcPr>
                </a:tc>
                <a:tc>
                  <a:txBody>
                    <a:bodyPr/>
                    <a:lstStyle/>
                    <a:p>
                      <a:pPr algn="r" fontAlgn="b"/>
                      <a:r>
                        <a:rPr lang="en-US" sz="1100">
                          <a:effectLst/>
                        </a:rPr>
                        <a:t> Rp28,500.00 </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FFFF"/>
                    </a:solidFill>
                  </a:tcPr>
                </a:tc>
                <a:tc>
                  <a:txBody>
                    <a:bodyPr/>
                    <a:lstStyle/>
                    <a:p>
                      <a:pPr algn="r" fontAlgn="b"/>
                      <a:r>
                        <a:rPr lang="en-US" sz="1100">
                          <a:effectLst/>
                        </a:rPr>
                        <a:t> Rp35,835.08 </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FFFF"/>
                    </a:solidFill>
                  </a:tcPr>
                </a:tc>
                <a:extLst>
                  <a:ext uri="{0D108BD9-81ED-4DB2-BD59-A6C34878D82A}">
                    <a16:rowId xmlns:a16="http://schemas.microsoft.com/office/drawing/2014/main" val="1850662818"/>
                  </a:ext>
                </a:extLst>
              </a:tr>
              <a:tr h="198115">
                <a:tc vMerge="1">
                  <a:txBody>
                    <a:bodyPr/>
                    <a:lstStyle/>
                    <a:p>
                      <a:endParaRPr lang="en-US"/>
                    </a:p>
                  </a:txBody>
                  <a:tcPr/>
                </a:tc>
                <a:tc>
                  <a:txBody>
                    <a:bodyPr/>
                    <a:lstStyle/>
                    <a:p>
                      <a:pPr algn="ctr" fontAlgn="b"/>
                      <a:r>
                        <a:rPr lang="en-US" sz="1100">
                          <a:effectLst/>
                        </a:rPr>
                        <a:t>CGK-LOP</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C000"/>
                    </a:solidFill>
                  </a:tcPr>
                </a:tc>
                <a:tc>
                  <a:txBody>
                    <a:bodyPr/>
                    <a:lstStyle/>
                    <a:p>
                      <a:pPr algn="r" fontAlgn="b"/>
                      <a:r>
                        <a:rPr lang="en-US" sz="1100">
                          <a:effectLst/>
                        </a:rPr>
                        <a:t> Rp39,000.00 </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C000"/>
                    </a:solidFill>
                  </a:tcPr>
                </a:tc>
                <a:tc>
                  <a:txBody>
                    <a:bodyPr/>
                    <a:lstStyle/>
                    <a:p>
                      <a:pPr algn="r" fontAlgn="b"/>
                      <a:r>
                        <a:rPr lang="en-US" sz="1100">
                          <a:effectLst/>
                        </a:rPr>
                        <a:t> Rp29,500.00 </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C000"/>
                    </a:solidFill>
                  </a:tcPr>
                </a:tc>
                <a:tc>
                  <a:txBody>
                    <a:bodyPr/>
                    <a:lstStyle/>
                    <a:p>
                      <a:pPr algn="r" fontAlgn="b"/>
                      <a:r>
                        <a:rPr lang="en-US" sz="1100">
                          <a:effectLst/>
                        </a:rPr>
                        <a:t> Rp37,236.74 </a:t>
                      </a:r>
                      <a:endParaRPr lang="en-US" sz="1100">
                        <a:effectLst/>
                        <a:latin typeface="Calibri" panose="020F0502020204030204" pitchFamily="34" charset="0"/>
                      </a:endParaRP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C000"/>
                    </a:solidFill>
                  </a:tcPr>
                </a:tc>
                <a:extLst>
                  <a:ext uri="{0D108BD9-81ED-4DB2-BD59-A6C34878D82A}">
                    <a16:rowId xmlns:a16="http://schemas.microsoft.com/office/drawing/2014/main" val="2864696528"/>
                  </a:ext>
                </a:extLst>
              </a:tr>
            </a:tbl>
          </a:graphicData>
        </a:graphic>
      </p:graphicFrame>
      <p:sp>
        <p:nvSpPr>
          <p:cNvPr id="6" name="TextBox 5">
            <a:extLst>
              <a:ext uri="{FF2B5EF4-FFF2-40B4-BE49-F238E27FC236}">
                <a16:creationId xmlns:a16="http://schemas.microsoft.com/office/drawing/2014/main" id="{4D35D682-1392-4C31-AE75-74AEBB900310}"/>
              </a:ext>
            </a:extLst>
          </p:cNvPr>
          <p:cNvSpPr txBox="1"/>
          <p:nvPr/>
        </p:nvSpPr>
        <p:spPr>
          <a:xfrm>
            <a:off x="8262833" y="2414314"/>
            <a:ext cx="3378479" cy="2031325"/>
          </a:xfrm>
          <a:prstGeom prst="rect">
            <a:avLst/>
          </a:prstGeom>
          <a:noFill/>
        </p:spPr>
        <p:txBody>
          <a:bodyPr wrap="square" lIns="91440" tIns="45720" rIns="91440" bIns="45720" rtlCol="0" anchor="t">
            <a:spAutoFit/>
          </a:bodyPr>
          <a:lstStyle/>
          <a:p>
            <a:pPr marL="285750" indent="-285750">
              <a:buFont typeface="Arial"/>
              <a:buChar char="•"/>
            </a:pPr>
            <a:r>
              <a:rPr lang="en-US">
                <a:latin typeface="Bahnschrift"/>
              </a:rPr>
              <a:t>Pricing for each route is determined by cost and revenue calculations</a:t>
            </a:r>
          </a:p>
          <a:p>
            <a:pPr marL="285750" indent="-285750">
              <a:buFont typeface="Arial"/>
              <a:buChar char="•"/>
            </a:pPr>
            <a:endParaRPr lang="en-US">
              <a:latin typeface="Bahnschrift"/>
            </a:endParaRPr>
          </a:p>
          <a:p>
            <a:pPr marL="285750" indent="-285750">
              <a:buFont typeface="Arial"/>
              <a:buChar char="•"/>
            </a:pPr>
            <a:r>
              <a:rPr lang="en-US">
                <a:latin typeface="Bahnschrift"/>
              </a:rPr>
              <a:t>Aglis is the cheapest option for 10 out of the 17 total routes served</a:t>
            </a:r>
            <a:endParaRPr lang="en-US">
              <a:latin typeface="Bahnschrift" panose="020B0502040204020203" pitchFamily="34" charset="0"/>
            </a:endParaRPr>
          </a:p>
        </p:txBody>
      </p:sp>
      <p:pic>
        <p:nvPicPr>
          <p:cNvPr id="8" name="Picture 6" descr="Icon&#10;&#10;Description automatically generated">
            <a:extLst>
              <a:ext uri="{FF2B5EF4-FFF2-40B4-BE49-F238E27FC236}">
                <a16:creationId xmlns:a16="http://schemas.microsoft.com/office/drawing/2014/main" id="{D19F40BE-5A8B-44E2-9610-3E53DE1BDCE6}"/>
              </a:ext>
            </a:extLst>
          </p:cNvPr>
          <p:cNvPicPr>
            <a:picLocks noChangeAspect="1"/>
          </p:cNvPicPr>
          <p:nvPr/>
        </p:nvPicPr>
        <p:blipFill rotWithShape="1">
          <a:blip r:embed="rId2"/>
          <a:srcRect r="28229"/>
          <a:stretch/>
        </p:blipFill>
        <p:spPr>
          <a:xfrm>
            <a:off x="9910542" y="-121698"/>
            <a:ext cx="2742737" cy="2080755"/>
          </a:xfrm>
          <a:prstGeom prst="rect">
            <a:avLst/>
          </a:prstGeom>
        </p:spPr>
      </p:pic>
      <p:pic>
        <p:nvPicPr>
          <p:cNvPr id="10" name="Picture 5" descr="Icon&#10;&#10;Description automatically generated">
            <a:extLst>
              <a:ext uri="{FF2B5EF4-FFF2-40B4-BE49-F238E27FC236}">
                <a16:creationId xmlns:a16="http://schemas.microsoft.com/office/drawing/2014/main" id="{EA95C8A8-48DB-4DA9-8BC7-7B795D4B0F55}"/>
              </a:ext>
            </a:extLst>
          </p:cNvPr>
          <p:cNvPicPr>
            <a:picLocks noChangeAspect="1"/>
          </p:cNvPicPr>
          <p:nvPr/>
        </p:nvPicPr>
        <p:blipFill rotWithShape="1">
          <a:blip r:embed="rId3"/>
          <a:srcRect l="33401" r="-1" b="16355"/>
          <a:stretch/>
        </p:blipFill>
        <p:spPr>
          <a:xfrm>
            <a:off x="-25978" y="5792847"/>
            <a:ext cx="2152523" cy="1475872"/>
          </a:xfrm>
          <a:prstGeom prst="rect">
            <a:avLst/>
          </a:prstGeom>
        </p:spPr>
      </p:pic>
    </p:spTree>
    <p:extLst>
      <p:ext uri="{BB962C8B-B14F-4D97-AF65-F5344CB8AC3E}">
        <p14:creationId xmlns:p14="http://schemas.microsoft.com/office/powerpoint/2010/main" val="267381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32E57"/>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0805815-297A-4E87-8E98-1B9CEB35B84F}"/>
              </a:ext>
            </a:extLst>
          </p:cNvPr>
          <p:cNvSpPr txBox="1">
            <a:spLocks/>
          </p:cNvSpPr>
          <p:nvPr/>
        </p:nvSpPr>
        <p:spPr>
          <a:xfrm>
            <a:off x="2415983" y="1055991"/>
            <a:ext cx="7369451" cy="1925441"/>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5400" b="1">
                <a:solidFill>
                  <a:srgbClr val="FFC000"/>
                </a:solidFill>
                <a:latin typeface="Javanese Text"/>
                <a:ea typeface="Roboto"/>
              </a:rPr>
              <a:t>Introducing </a:t>
            </a:r>
            <a:endParaRPr lang="en-US" sz="5400"/>
          </a:p>
        </p:txBody>
      </p:sp>
      <p:sp>
        <p:nvSpPr>
          <p:cNvPr id="7" name="TextBox 2">
            <a:extLst>
              <a:ext uri="{FF2B5EF4-FFF2-40B4-BE49-F238E27FC236}">
                <a16:creationId xmlns:a16="http://schemas.microsoft.com/office/drawing/2014/main" id="{821E0FB8-4C32-4EC7-B6B2-21FF9230273E}"/>
              </a:ext>
            </a:extLst>
          </p:cNvPr>
          <p:cNvSpPr txBox="1"/>
          <p:nvPr/>
        </p:nvSpPr>
        <p:spPr>
          <a:xfrm>
            <a:off x="2755380" y="5300929"/>
            <a:ext cx="6676904"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t>Aglis Aircargo is a </a:t>
            </a:r>
            <a:r>
              <a:rPr lang="en-US">
                <a:ea typeface="+mn-lt"/>
                <a:cs typeface="+mn-lt"/>
              </a:rPr>
              <a:t>middle mile service </a:t>
            </a:r>
            <a:r>
              <a:rPr lang="en-US"/>
              <a:t>Cargo Airline which focuses on delivering marine products and general goods</a:t>
            </a:r>
          </a:p>
        </p:txBody>
      </p:sp>
      <p:pic>
        <p:nvPicPr>
          <p:cNvPr id="2" name="Picture 2" descr="Logo, company name&#10;&#10;Description automatically generated">
            <a:extLst>
              <a:ext uri="{FF2B5EF4-FFF2-40B4-BE49-F238E27FC236}">
                <a16:creationId xmlns:a16="http://schemas.microsoft.com/office/drawing/2014/main" id="{4C1D3FF1-B468-4814-AAD3-6B10EF9D99BB}"/>
              </a:ext>
            </a:extLst>
          </p:cNvPr>
          <p:cNvPicPr>
            <a:picLocks noChangeAspect="1"/>
          </p:cNvPicPr>
          <p:nvPr/>
        </p:nvPicPr>
        <p:blipFill rotWithShape="1">
          <a:blip r:embed="rId3"/>
          <a:srcRect l="6493" t="19892" r="8225" b="25581"/>
          <a:stretch/>
        </p:blipFill>
        <p:spPr>
          <a:xfrm>
            <a:off x="2950369" y="2546289"/>
            <a:ext cx="6292314" cy="2270116"/>
          </a:xfrm>
          <a:prstGeom prst="rect">
            <a:avLst/>
          </a:prstGeom>
        </p:spPr>
      </p:pic>
    </p:spTree>
    <p:extLst>
      <p:ext uri="{BB962C8B-B14F-4D97-AF65-F5344CB8AC3E}">
        <p14:creationId xmlns:p14="http://schemas.microsoft.com/office/powerpoint/2010/main" val="796654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F063A1B-D464-4196-8B83-4E4230D66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59857" y="1110642"/>
            <a:ext cx="2011668" cy="1093602"/>
          </a:xfrm>
          <a:prstGeom prst="rect">
            <a:avLst/>
          </a:prstGeom>
        </p:spPr>
      </p:pic>
      <p:sp>
        <p:nvSpPr>
          <p:cNvPr id="10" name="Title 1">
            <a:extLst>
              <a:ext uri="{FF2B5EF4-FFF2-40B4-BE49-F238E27FC236}">
                <a16:creationId xmlns:a16="http://schemas.microsoft.com/office/drawing/2014/main" id="{E0805815-297A-4E87-8E98-1B9CEB35B84F}"/>
              </a:ext>
            </a:extLst>
          </p:cNvPr>
          <p:cNvSpPr txBox="1">
            <a:spLocks/>
          </p:cNvSpPr>
          <p:nvPr/>
        </p:nvSpPr>
        <p:spPr>
          <a:xfrm>
            <a:off x="2415983" y="3433661"/>
            <a:ext cx="7369451" cy="45830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600" b="1">
                <a:solidFill>
                  <a:srgbClr val="FFC000"/>
                </a:solidFill>
                <a:latin typeface="Javanese Text"/>
                <a:ea typeface="Roboto"/>
              </a:rPr>
              <a:t>Operation Plan</a:t>
            </a:r>
            <a:endParaRPr lang="en-US"/>
          </a:p>
        </p:txBody>
      </p:sp>
    </p:spTree>
    <p:extLst>
      <p:ext uri="{BB962C8B-B14F-4D97-AF65-F5344CB8AC3E}">
        <p14:creationId xmlns:p14="http://schemas.microsoft.com/office/powerpoint/2010/main" val="2107386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85518-DA6A-4D01-A269-0060FA20922C}"/>
              </a:ext>
            </a:extLst>
          </p:cNvPr>
          <p:cNvSpPr>
            <a:spLocks noGrp="1"/>
          </p:cNvSpPr>
          <p:nvPr>
            <p:ph type="title"/>
          </p:nvPr>
        </p:nvSpPr>
        <p:spPr>
          <a:xfrm>
            <a:off x="498764" y="584371"/>
            <a:ext cx="10206665" cy="604781"/>
          </a:xfrm>
        </p:spPr>
        <p:txBody>
          <a:bodyPr/>
          <a:lstStyle/>
          <a:p>
            <a:r>
              <a:rPr lang="en-US">
                <a:ea typeface="+mj-lt"/>
                <a:cs typeface="+mj-lt"/>
              </a:rPr>
              <a:t>Aircraft Consideration </a:t>
            </a:r>
          </a:p>
        </p:txBody>
      </p:sp>
      <p:graphicFrame>
        <p:nvGraphicFramePr>
          <p:cNvPr id="5" name="Table 4">
            <a:extLst>
              <a:ext uri="{FF2B5EF4-FFF2-40B4-BE49-F238E27FC236}">
                <a16:creationId xmlns:a16="http://schemas.microsoft.com/office/drawing/2014/main" id="{B4B1133F-0BBD-441C-AAEA-00428F945154}"/>
              </a:ext>
            </a:extLst>
          </p:cNvPr>
          <p:cNvGraphicFramePr>
            <a:graphicFrameLocks noGrp="1"/>
          </p:cNvGraphicFramePr>
          <p:nvPr/>
        </p:nvGraphicFramePr>
        <p:xfrm>
          <a:off x="342211" y="1411346"/>
          <a:ext cx="6707600" cy="1817370"/>
        </p:xfrm>
        <a:graphic>
          <a:graphicData uri="http://schemas.openxmlformats.org/drawingml/2006/table">
            <a:tbl>
              <a:tblPr firstRow="1" bandRow="1">
                <a:tableStyleId>{5C22544A-7EE6-4342-B048-85BDC9FD1C3A}</a:tableStyleId>
              </a:tblPr>
              <a:tblGrid>
                <a:gridCol w="481263">
                  <a:extLst>
                    <a:ext uri="{9D8B030D-6E8A-4147-A177-3AD203B41FA5}">
                      <a16:colId xmlns:a16="http://schemas.microsoft.com/office/drawing/2014/main" val="2709984531"/>
                    </a:ext>
                  </a:extLst>
                </a:gridCol>
                <a:gridCol w="1333500">
                  <a:extLst>
                    <a:ext uri="{9D8B030D-6E8A-4147-A177-3AD203B41FA5}">
                      <a16:colId xmlns:a16="http://schemas.microsoft.com/office/drawing/2014/main" val="3520618320"/>
                    </a:ext>
                  </a:extLst>
                </a:gridCol>
                <a:gridCol w="1183105">
                  <a:extLst>
                    <a:ext uri="{9D8B030D-6E8A-4147-A177-3AD203B41FA5}">
                      <a16:colId xmlns:a16="http://schemas.microsoft.com/office/drawing/2014/main" val="1531156852"/>
                    </a:ext>
                  </a:extLst>
                </a:gridCol>
                <a:gridCol w="1233233">
                  <a:extLst>
                    <a:ext uri="{9D8B030D-6E8A-4147-A177-3AD203B41FA5}">
                      <a16:colId xmlns:a16="http://schemas.microsoft.com/office/drawing/2014/main" val="3500798705"/>
                    </a:ext>
                  </a:extLst>
                </a:gridCol>
                <a:gridCol w="1263315">
                  <a:extLst>
                    <a:ext uri="{9D8B030D-6E8A-4147-A177-3AD203B41FA5}">
                      <a16:colId xmlns:a16="http://schemas.microsoft.com/office/drawing/2014/main" val="3060922303"/>
                    </a:ext>
                  </a:extLst>
                </a:gridCol>
                <a:gridCol w="1213184">
                  <a:extLst>
                    <a:ext uri="{9D8B030D-6E8A-4147-A177-3AD203B41FA5}">
                      <a16:colId xmlns:a16="http://schemas.microsoft.com/office/drawing/2014/main" val="1397226464"/>
                    </a:ext>
                  </a:extLst>
                </a:gridCol>
              </a:tblGrid>
              <a:tr h="361950">
                <a:tc gridSpan="6">
                  <a:txBody>
                    <a:bodyPr/>
                    <a:lstStyle/>
                    <a:p>
                      <a:pPr algn="ctr" fontAlgn="base"/>
                      <a:r>
                        <a:rPr lang="en-US" sz="1800">
                          <a:effectLst/>
                        </a:rPr>
                        <a:t>Our route rotations</a:t>
                      </a:r>
                      <a:endParaRPr lang="en-US" b="1">
                        <a:solidFill>
                          <a:srgbClr val="F0EED6"/>
                        </a:solidFill>
                        <a:effectLst/>
                      </a:endParaRPr>
                    </a:p>
                  </a:txBody>
                  <a:tcPr>
                    <a:lnL w="12700">
                      <a:solidFill>
                        <a:schemeClr val="tx1"/>
                      </a:solidFill>
                    </a:lnL>
                    <a:lnR w="12700">
                      <a:solidFill>
                        <a:schemeClr val="tx1"/>
                      </a:solidFill>
                    </a:lnR>
                    <a:lnT w="12700">
                      <a:solidFill>
                        <a:schemeClr val="tx1"/>
                      </a:solidFill>
                    </a:lnT>
                    <a:lnB w="12700">
                      <a:solidFill>
                        <a:schemeClr val="tx1"/>
                      </a:solid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742484284"/>
                  </a:ext>
                </a:extLst>
              </a:tr>
              <a:tr h="361950">
                <a:tc>
                  <a:txBody>
                    <a:bodyPr/>
                    <a:lstStyle/>
                    <a:p>
                      <a:pPr fontAlgn="base"/>
                      <a:r>
                        <a:rPr lang="en-US" sz="1600">
                          <a:effectLst/>
                        </a:rPr>
                        <a:t>1​</a:t>
                      </a:r>
                    </a:p>
                  </a:txBody>
                  <a:tcPr>
                    <a:lnL w="12700">
                      <a:solidFill>
                        <a:schemeClr val="tx1"/>
                      </a:solidFill>
                    </a:lnL>
                    <a:lnR w="12700">
                      <a:solidFill>
                        <a:schemeClr val="tx1"/>
                      </a:solidFill>
                    </a:lnR>
                    <a:lnT w="12700">
                      <a:solidFill>
                        <a:schemeClr val="tx1"/>
                      </a:solidFill>
                    </a:lnT>
                    <a:lnB w="12700">
                      <a:solidFill>
                        <a:schemeClr val="tx1"/>
                      </a:solidFill>
                    </a:lnB>
                    <a:solidFill>
                      <a:srgbClr val="FFC000"/>
                    </a:solidFill>
                  </a:tcPr>
                </a:tc>
                <a:tc>
                  <a:txBody>
                    <a:bodyPr/>
                    <a:lstStyle/>
                    <a:p>
                      <a:pPr algn="ctr" fontAlgn="base"/>
                      <a:r>
                        <a:rPr lang="en-US" sz="1600">
                          <a:effectLst/>
                        </a:rPr>
                        <a:t>PLM-SUB​</a:t>
                      </a:r>
                    </a:p>
                  </a:txBody>
                  <a:tcPr>
                    <a:lnL w="12700">
                      <a:solidFill>
                        <a:schemeClr val="tx1"/>
                      </a:solidFill>
                    </a:lnL>
                    <a:lnR w="12700">
                      <a:solidFill>
                        <a:schemeClr val="tx1"/>
                      </a:solidFill>
                    </a:lnR>
                    <a:lnT w="12700">
                      <a:solidFill>
                        <a:schemeClr val="tx1"/>
                      </a:solidFill>
                    </a:lnT>
                    <a:lnB w="12700">
                      <a:solidFill>
                        <a:schemeClr val="tx1"/>
                      </a:solidFill>
                    </a:lnB>
                    <a:solidFill>
                      <a:srgbClr val="FFC000"/>
                    </a:solidFill>
                  </a:tcPr>
                </a:tc>
                <a:tc>
                  <a:txBody>
                    <a:bodyPr/>
                    <a:lstStyle/>
                    <a:p>
                      <a:pPr algn="ctr" fontAlgn="base"/>
                      <a:r>
                        <a:rPr lang="en-US" sz="1600">
                          <a:effectLst/>
                        </a:rPr>
                        <a:t>SUB-CGK​</a:t>
                      </a:r>
                    </a:p>
                  </a:txBody>
                  <a:tcPr>
                    <a:lnL w="12700">
                      <a:solidFill>
                        <a:schemeClr val="tx1"/>
                      </a:solidFill>
                    </a:lnL>
                    <a:lnR w="12700">
                      <a:solidFill>
                        <a:schemeClr val="tx1"/>
                      </a:solidFill>
                    </a:lnR>
                    <a:lnT w="12700">
                      <a:solidFill>
                        <a:schemeClr val="tx1"/>
                      </a:solidFill>
                    </a:lnT>
                    <a:lnB w="12700">
                      <a:solidFill>
                        <a:schemeClr val="tx1"/>
                      </a:solidFill>
                    </a:lnB>
                    <a:solidFill>
                      <a:srgbClr val="FFC000"/>
                    </a:solidFill>
                  </a:tcPr>
                </a:tc>
                <a:tc>
                  <a:txBody>
                    <a:bodyPr/>
                    <a:lstStyle/>
                    <a:p>
                      <a:pPr algn="ctr" fontAlgn="base"/>
                      <a:r>
                        <a:rPr lang="en-US" sz="1600">
                          <a:effectLst/>
                        </a:rPr>
                        <a:t>CGK-PKY​</a:t>
                      </a:r>
                    </a:p>
                  </a:txBody>
                  <a:tcPr>
                    <a:lnL w="12700">
                      <a:solidFill>
                        <a:schemeClr val="tx1"/>
                      </a:solidFill>
                    </a:lnL>
                    <a:lnR w="12700">
                      <a:solidFill>
                        <a:schemeClr val="tx1"/>
                      </a:solidFill>
                    </a:lnR>
                    <a:lnT w="12700">
                      <a:solidFill>
                        <a:schemeClr val="tx1"/>
                      </a:solidFill>
                    </a:lnT>
                    <a:lnB w="12700">
                      <a:solidFill>
                        <a:schemeClr val="tx1"/>
                      </a:solidFill>
                    </a:lnB>
                    <a:solidFill>
                      <a:srgbClr val="FFC000"/>
                    </a:solidFill>
                  </a:tcPr>
                </a:tc>
                <a:tc>
                  <a:txBody>
                    <a:bodyPr/>
                    <a:lstStyle/>
                    <a:p>
                      <a:pPr algn="ctr" fontAlgn="base"/>
                      <a:r>
                        <a:rPr lang="en-US" sz="1600">
                          <a:effectLst/>
                        </a:rPr>
                        <a:t>PKY-CGK</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rgbClr val="FFC000"/>
                    </a:solidFill>
                  </a:tcPr>
                </a:tc>
                <a:tc>
                  <a:txBody>
                    <a:bodyPr/>
                    <a:lstStyle/>
                    <a:p>
                      <a:pPr lvl="0" algn="ctr">
                        <a:buNone/>
                      </a:pPr>
                      <a:r>
                        <a:rPr lang="en-US" sz="1600">
                          <a:effectLst/>
                        </a:rPr>
                        <a:t>CGK-PLM</a:t>
                      </a:r>
                    </a:p>
                  </a:txBody>
                  <a:tcPr>
                    <a:lnL w="12700">
                      <a:solidFill>
                        <a:schemeClr val="tx1"/>
                      </a:solidFill>
                    </a:lnL>
                    <a:lnR w="12700">
                      <a:solidFill>
                        <a:schemeClr val="tx1"/>
                      </a:solidFill>
                    </a:lnR>
                    <a:lnT w="12700">
                      <a:solidFill>
                        <a:schemeClr val="tx1"/>
                      </a:solidFill>
                    </a:lnT>
                    <a:lnB w="12700">
                      <a:solidFill>
                        <a:schemeClr val="tx1"/>
                      </a:solidFill>
                    </a:lnB>
                    <a:solidFill>
                      <a:srgbClr val="FFC000"/>
                    </a:solidFill>
                  </a:tcPr>
                </a:tc>
                <a:extLst>
                  <a:ext uri="{0D108BD9-81ED-4DB2-BD59-A6C34878D82A}">
                    <a16:rowId xmlns:a16="http://schemas.microsoft.com/office/drawing/2014/main" val="4071131381"/>
                  </a:ext>
                </a:extLst>
              </a:tr>
              <a:tr h="361950">
                <a:tc>
                  <a:txBody>
                    <a:bodyPr/>
                    <a:lstStyle/>
                    <a:p>
                      <a:pPr fontAlgn="base"/>
                      <a:r>
                        <a:rPr lang="en-US" sz="1600">
                          <a:effectLst/>
                        </a:rPr>
                        <a:t>2​</a:t>
                      </a:r>
                    </a:p>
                  </a:txBody>
                  <a:tcPr>
                    <a:lnL w="12700">
                      <a:solidFill>
                        <a:schemeClr val="tx1"/>
                      </a:solidFill>
                    </a:lnL>
                    <a:lnR w="12700">
                      <a:solidFill>
                        <a:schemeClr val="tx1"/>
                      </a:solidFill>
                    </a:lnR>
                    <a:lnT w="12700">
                      <a:solidFill>
                        <a:schemeClr val="tx1"/>
                      </a:solidFill>
                    </a:lnT>
                    <a:lnB w="12700">
                      <a:solidFill>
                        <a:schemeClr val="tx1"/>
                      </a:solidFill>
                    </a:lnB>
                    <a:solidFill>
                      <a:srgbClr val="F8F8F8"/>
                    </a:solidFill>
                  </a:tcPr>
                </a:tc>
                <a:tc>
                  <a:txBody>
                    <a:bodyPr/>
                    <a:lstStyle/>
                    <a:p>
                      <a:pPr algn="ctr" fontAlgn="base"/>
                      <a:r>
                        <a:rPr lang="en-US" sz="1600">
                          <a:effectLst/>
                        </a:rPr>
                        <a:t>MDC-SRG​</a:t>
                      </a:r>
                    </a:p>
                  </a:txBody>
                  <a:tcPr>
                    <a:lnL w="12700">
                      <a:solidFill>
                        <a:schemeClr val="tx1"/>
                      </a:solidFill>
                    </a:lnL>
                    <a:lnR w="12700">
                      <a:solidFill>
                        <a:schemeClr val="tx1"/>
                      </a:solidFill>
                    </a:lnR>
                    <a:lnT w="12700">
                      <a:solidFill>
                        <a:schemeClr val="tx1"/>
                      </a:solidFill>
                    </a:lnT>
                    <a:lnB w="12700">
                      <a:solidFill>
                        <a:schemeClr val="tx1"/>
                      </a:solidFill>
                    </a:lnB>
                    <a:solidFill>
                      <a:srgbClr val="F8F8F8"/>
                    </a:solidFill>
                  </a:tcPr>
                </a:tc>
                <a:tc>
                  <a:txBody>
                    <a:bodyPr/>
                    <a:lstStyle/>
                    <a:p>
                      <a:pPr algn="ctr" fontAlgn="base"/>
                      <a:r>
                        <a:rPr lang="en-US" sz="1600">
                          <a:effectLst/>
                        </a:rPr>
                        <a:t>SRG-KDI​</a:t>
                      </a:r>
                    </a:p>
                  </a:txBody>
                  <a:tcPr>
                    <a:lnL w="12700">
                      <a:solidFill>
                        <a:schemeClr val="tx1"/>
                      </a:solidFill>
                    </a:lnL>
                    <a:lnR w="12700">
                      <a:solidFill>
                        <a:schemeClr val="tx1"/>
                      </a:solidFill>
                    </a:lnR>
                    <a:lnT w="12700">
                      <a:solidFill>
                        <a:schemeClr val="tx1"/>
                      </a:solidFill>
                    </a:lnT>
                    <a:lnB w="12700">
                      <a:solidFill>
                        <a:schemeClr val="tx1"/>
                      </a:solidFill>
                    </a:lnB>
                    <a:solidFill>
                      <a:srgbClr val="F8F8F8"/>
                    </a:solidFill>
                  </a:tcPr>
                </a:tc>
                <a:tc>
                  <a:txBody>
                    <a:bodyPr/>
                    <a:lstStyle/>
                    <a:p>
                      <a:pPr algn="ctr" fontAlgn="base"/>
                      <a:r>
                        <a:rPr lang="en-US" sz="1600">
                          <a:effectLst/>
                        </a:rPr>
                        <a:t>KDI-PNK​</a:t>
                      </a:r>
                    </a:p>
                  </a:txBody>
                  <a:tcPr>
                    <a:lnL w="12700">
                      <a:solidFill>
                        <a:schemeClr val="tx1"/>
                      </a:solidFill>
                    </a:lnL>
                    <a:lnR w="12700">
                      <a:solidFill>
                        <a:schemeClr val="tx1"/>
                      </a:solidFill>
                    </a:lnR>
                    <a:lnT w="12700">
                      <a:solidFill>
                        <a:schemeClr val="tx1"/>
                      </a:solidFill>
                    </a:lnT>
                    <a:lnB w="12700">
                      <a:solidFill>
                        <a:schemeClr val="tx1"/>
                      </a:solidFill>
                    </a:lnB>
                    <a:solidFill>
                      <a:srgbClr val="F8F8F8"/>
                    </a:solidFill>
                  </a:tcPr>
                </a:tc>
                <a:tc>
                  <a:txBody>
                    <a:bodyPr/>
                    <a:lstStyle/>
                    <a:p>
                      <a:pPr algn="ctr" fontAlgn="base"/>
                      <a:r>
                        <a:rPr lang="en-US" sz="1600">
                          <a:effectLst/>
                        </a:rPr>
                        <a:t>PNK-MDC​</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rgbClr val="F8F8F8"/>
                    </a:solidFill>
                  </a:tcPr>
                </a:tc>
                <a:tc>
                  <a:txBody>
                    <a:bodyPr/>
                    <a:lstStyle/>
                    <a:p>
                      <a:pPr lvl="0" algn="ctr">
                        <a:buNone/>
                      </a:pPr>
                      <a:endParaRPr lang="en-US" sz="1600">
                        <a:effectLst/>
                      </a:endParaRPr>
                    </a:p>
                  </a:txBody>
                  <a:tcPr>
                    <a:lnL w="12700">
                      <a:solidFill>
                        <a:schemeClr val="tx1"/>
                      </a:solidFill>
                    </a:lnL>
                    <a:lnR w="12700">
                      <a:solidFill>
                        <a:schemeClr val="tx1"/>
                      </a:solidFill>
                    </a:lnR>
                    <a:lnT w="12700">
                      <a:solidFill>
                        <a:schemeClr val="tx1"/>
                      </a:solidFill>
                    </a:lnT>
                    <a:lnB w="12700">
                      <a:solidFill>
                        <a:schemeClr val="tx1"/>
                      </a:solidFill>
                    </a:lnB>
                    <a:solidFill>
                      <a:srgbClr val="F8F8F8"/>
                    </a:solidFill>
                  </a:tcPr>
                </a:tc>
                <a:extLst>
                  <a:ext uri="{0D108BD9-81ED-4DB2-BD59-A6C34878D82A}">
                    <a16:rowId xmlns:a16="http://schemas.microsoft.com/office/drawing/2014/main" val="2480365122"/>
                  </a:ext>
                </a:extLst>
              </a:tr>
              <a:tr h="361950">
                <a:tc>
                  <a:txBody>
                    <a:bodyPr/>
                    <a:lstStyle/>
                    <a:p>
                      <a:pPr fontAlgn="base"/>
                      <a:r>
                        <a:rPr lang="en-US" sz="1600">
                          <a:effectLst/>
                        </a:rPr>
                        <a:t>3​</a:t>
                      </a:r>
                    </a:p>
                  </a:txBody>
                  <a:tcPr>
                    <a:lnL w="12700">
                      <a:solidFill>
                        <a:schemeClr val="tx1"/>
                      </a:solidFill>
                    </a:lnL>
                    <a:lnR w="12700">
                      <a:solidFill>
                        <a:schemeClr val="tx1"/>
                      </a:solidFill>
                    </a:lnR>
                    <a:lnT w="12700">
                      <a:solidFill>
                        <a:schemeClr val="tx1"/>
                      </a:solidFill>
                    </a:lnT>
                    <a:lnB w="12700">
                      <a:solidFill>
                        <a:schemeClr val="tx1"/>
                      </a:solidFill>
                    </a:lnB>
                    <a:solidFill>
                      <a:srgbClr val="FFC000"/>
                    </a:solidFill>
                  </a:tcPr>
                </a:tc>
                <a:tc>
                  <a:txBody>
                    <a:bodyPr/>
                    <a:lstStyle/>
                    <a:p>
                      <a:pPr algn="ctr" fontAlgn="base"/>
                      <a:r>
                        <a:rPr lang="en-US" sz="1600">
                          <a:effectLst/>
                        </a:rPr>
                        <a:t>TTE-KNO​</a:t>
                      </a:r>
                    </a:p>
                  </a:txBody>
                  <a:tcPr>
                    <a:lnL w="12700">
                      <a:solidFill>
                        <a:schemeClr val="tx1"/>
                      </a:solidFill>
                    </a:lnL>
                    <a:lnR w="12700">
                      <a:solidFill>
                        <a:schemeClr val="tx1"/>
                      </a:solidFill>
                    </a:lnR>
                    <a:lnT w="12700">
                      <a:solidFill>
                        <a:schemeClr val="tx1"/>
                      </a:solidFill>
                    </a:lnT>
                    <a:lnB w="12700">
                      <a:solidFill>
                        <a:schemeClr val="tx1"/>
                      </a:solidFill>
                    </a:lnB>
                    <a:solidFill>
                      <a:srgbClr val="FFC000"/>
                    </a:solidFill>
                  </a:tcPr>
                </a:tc>
                <a:tc>
                  <a:txBody>
                    <a:bodyPr/>
                    <a:lstStyle/>
                    <a:p>
                      <a:pPr algn="ctr" fontAlgn="base"/>
                      <a:r>
                        <a:rPr lang="en-US" sz="1600">
                          <a:effectLst/>
                        </a:rPr>
                        <a:t>KNO-PKU​</a:t>
                      </a:r>
                    </a:p>
                  </a:txBody>
                  <a:tcPr>
                    <a:lnL w="12700">
                      <a:solidFill>
                        <a:schemeClr val="tx1"/>
                      </a:solidFill>
                    </a:lnL>
                    <a:lnR w="12700">
                      <a:solidFill>
                        <a:schemeClr val="tx1"/>
                      </a:solidFill>
                    </a:lnR>
                    <a:lnT w="12700">
                      <a:solidFill>
                        <a:schemeClr val="tx1"/>
                      </a:solidFill>
                    </a:lnT>
                    <a:lnB w="12700">
                      <a:solidFill>
                        <a:schemeClr val="tx1"/>
                      </a:solidFill>
                    </a:lnB>
                    <a:solidFill>
                      <a:srgbClr val="FFC000"/>
                    </a:solidFill>
                  </a:tcPr>
                </a:tc>
                <a:tc>
                  <a:txBody>
                    <a:bodyPr/>
                    <a:lstStyle/>
                    <a:p>
                      <a:pPr algn="ctr" fontAlgn="base"/>
                      <a:r>
                        <a:rPr lang="en-US" sz="1600">
                          <a:effectLst/>
                        </a:rPr>
                        <a:t>PKU-BDO​</a:t>
                      </a:r>
                    </a:p>
                  </a:txBody>
                  <a:tcPr>
                    <a:lnL w="12700">
                      <a:solidFill>
                        <a:schemeClr val="tx1"/>
                      </a:solidFill>
                    </a:lnL>
                    <a:lnR w="12700">
                      <a:solidFill>
                        <a:schemeClr val="tx1"/>
                      </a:solidFill>
                    </a:lnR>
                    <a:lnT w="12700">
                      <a:solidFill>
                        <a:schemeClr val="tx1"/>
                      </a:solidFill>
                    </a:lnT>
                    <a:lnB w="12700">
                      <a:solidFill>
                        <a:schemeClr val="tx1"/>
                      </a:solidFill>
                    </a:lnB>
                    <a:solidFill>
                      <a:srgbClr val="FFC000"/>
                    </a:solidFill>
                  </a:tcPr>
                </a:tc>
                <a:tc>
                  <a:txBody>
                    <a:bodyPr/>
                    <a:lstStyle/>
                    <a:p>
                      <a:pPr algn="ctr" fontAlgn="auto"/>
                      <a:r>
                        <a:rPr lang="en-US" sz="1600">
                          <a:effectLst/>
                        </a:rPr>
                        <a:t>BDO-TTE​</a:t>
                      </a:r>
                      <a:endParaRPr lang="en-US" sz="1600">
                        <a:effectLst/>
                        <a:latin typeface="Bahnschrift"/>
                      </a:endParaRP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rgbClr val="FFC000"/>
                    </a:solidFill>
                  </a:tcPr>
                </a:tc>
                <a:tc>
                  <a:txBody>
                    <a:bodyPr/>
                    <a:lstStyle/>
                    <a:p>
                      <a:pPr lvl="0" algn="ctr">
                        <a:buNone/>
                      </a:pPr>
                      <a:endParaRPr lang="en-US" sz="1600">
                        <a:effectLst/>
                      </a:endParaRPr>
                    </a:p>
                  </a:txBody>
                  <a:tcPr>
                    <a:lnL w="12700">
                      <a:solidFill>
                        <a:schemeClr val="tx1"/>
                      </a:solidFill>
                    </a:lnL>
                    <a:lnR w="12700">
                      <a:solidFill>
                        <a:schemeClr val="tx1"/>
                      </a:solidFill>
                    </a:lnR>
                    <a:lnT w="12700">
                      <a:solidFill>
                        <a:schemeClr val="tx1"/>
                      </a:solidFill>
                    </a:lnT>
                    <a:lnB w="12700">
                      <a:solidFill>
                        <a:schemeClr val="tx1"/>
                      </a:solidFill>
                    </a:lnB>
                    <a:solidFill>
                      <a:srgbClr val="FFC000"/>
                    </a:solidFill>
                  </a:tcPr>
                </a:tc>
                <a:extLst>
                  <a:ext uri="{0D108BD9-81ED-4DB2-BD59-A6C34878D82A}">
                    <a16:rowId xmlns:a16="http://schemas.microsoft.com/office/drawing/2014/main" val="1094202067"/>
                  </a:ext>
                </a:extLst>
              </a:tr>
              <a:tr h="361950">
                <a:tc>
                  <a:txBody>
                    <a:bodyPr/>
                    <a:lstStyle/>
                    <a:p>
                      <a:pPr fontAlgn="base"/>
                      <a:r>
                        <a:rPr lang="en-US" sz="1600">
                          <a:effectLst/>
                        </a:rPr>
                        <a:t>4​</a:t>
                      </a:r>
                    </a:p>
                  </a:txBody>
                  <a:tcPr>
                    <a:lnL w="12700">
                      <a:solidFill>
                        <a:schemeClr val="tx1"/>
                      </a:solidFill>
                    </a:lnL>
                    <a:lnR w="12700">
                      <a:solidFill>
                        <a:schemeClr val="tx1"/>
                      </a:solidFill>
                    </a:lnR>
                    <a:lnT w="12700">
                      <a:solidFill>
                        <a:schemeClr val="tx1"/>
                      </a:solidFill>
                    </a:lnT>
                    <a:lnB w="12700">
                      <a:solidFill>
                        <a:schemeClr val="tx1"/>
                      </a:solidFill>
                    </a:lnB>
                    <a:solidFill>
                      <a:srgbClr val="F8F8F8"/>
                    </a:solidFill>
                  </a:tcPr>
                </a:tc>
                <a:tc>
                  <a:txBody>
                    <a:bodyPr/>
                    <a:lstStyle/>
                    <a:p>
                      <a:pPr algn="ctr" fontAlgn="base"/>
                      <a:r>
                        <a:rPr lang="en-US" sz="1600">
                          <a:effectLst/>
                        </a:rPr>
                        <a:t>LOP-TIM​</a:t>
                      </a:r>
                    </a:p>
                  </a:txBody>
                  <a:tcPr>
                    <a:lnL w="12700">
                      <a:solidFill>
                        <a:schemeClr val="tx1"/>
                      </a:solidFill>
                    </a:lnL>
                    <a:lnR w="12700">
                      <a:solidFill>
                        <a:schemeClr val="tx1"/>
                      </a:solidFill>
                    </a:lnR>
                    <a:lnT w="12700">
                      <a:solidFill>
                        <a:schemeClr val="tx1"/>
                      </a:solidFill>
                    </a:lnT>
                    <a:lnB w="12700">
                      <a:solidFill>
                        <a:schemeClr val="tx1"/>
                      </a:solidFill>
                    </a:lnB>
                    <a:solidFill>
                      <a:srgbClr val="F8F8F8"/>
                    </a:solidFill>
                  </a:tcPr>
                </a:tc>
                <a:tc>
                  <a:txBody>
                    <a:bodyPr/>
                    <a:lstStyle/>
                    <a:p>
                      <a:pPr algn="ctr" fontAlgn="base"/>
                      <a:r>
                        <a:rPr lang="en-US" sz="1600">
                          <a:effectLst/>
                        </a:rPr>
                        <a:t>TIM-AMQ​</a:t>
                      </a:r>
                    </a:p>
                  </a:txBody>
                  <a:tcPr>
                    <a:lnL w="12700">
                      <a:solidFill>
                        <a:schemeClr val="tx1"/>
                      </a:solidFill>
                    </a:lnL>
                    <a:lnR w="12700">
                      <a:solidFill>
                        <a:schemeClr val="tx1"/>
                      </a:solidFill>
                    </a:lnR>
                    <a:lnT w="12700">
                      <a:solidFill>
                        <a:schemeClr val="tx1"/>
                      </a:solidFill>
                    </a:lnT>
                    <a:lnB w="12700">
                      <a:solidFill>
                        <a:schemeClr val="tx1"/>
                      </a:solidFill>
                    </a:lnB>
                    <a:solidFill>
                      <a:srgbClr val="F8F8F8"/>
                    </a:solidFill>
                  </a:tcPr>
                </a:tc>
                <a:tc>
                  <a:txBody>
                    <a:bodyPr/>
                    <a:lstStyle/>
                    <a:p>
                      <a:pPr algn="ctr" fontAlgn="base"/>
                      <a:r>
                        <a:rPr lang="en-US" sz="1600">
                          <a:effectLst/>
                        </a:rPr>
                        <a:t>AMQ-CGK​</a:t>
                      </a:r>
                    </a:p>
                  </a:txBody>
                  <a:tcPr>
                    <a:lnL w="12700">
                      <a:solidFill>
                        <a:schemeClr val="tx1"/>
                      </a:solidFill>
                    </a:lnL>
                    <a:lnR w="12700">
                      <a:solidFill>
                        <a:schemeClr val="tx1"/>
                      </a:solidFill>
                    </a:lnR>
                    <a:lnT w="12700">
                      <a:solidFill>
                        <a:schemeClr val="tx1"/>
                      </a:solidFill>
                    </a:lnT>
                    <a:lnB w="12700">
                      <a:solidFill>
                        <a:schemeClr val="tx1"/>
                      </a:solidFill>
                    </a:lnB>
                    <a:solidFill>
                      <a:srgbClr val="F8F8F8"/>
                    </a:solidFill>
                  </a:tcPr>
                </a:tc>
                <a:tc>
                  <a:txBody>
                    <a:bodyPr/>
                    <a:lstStyle/>
                    <a:p>
                      <a:pPr algn="ctr" fontAlgn="base"/>
                      <a:r>
                        <a:rPr lang="en-US" sz="1600">
                          <a:effectLst/>
                        </a:rPr>
                        <a:t>CGK-LOP​</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rgbClr val="F8F8F8"/>
                    </a:solidFill>
                  </a:tcPr>
                </a:tc>
                <a:tc>
                  <a:txBody>
                    <a:bodyPr/>
                    <a:lstStyle/>
                    <a:p>
                      <a:pPr lvl="0" algn="ctr">
                        <a:buNone/>
                      </a:pPr>
                      <a:endParaRPr lang="en-US" sz="1800">
                        <a:effectLst/>
                      </a:endParaRPr>
                    </a:p>
                  </a:txBody>
                  <a:tcPr>
                    <a:lnL w="12700">
                      <a:solidFill>
                        <a:schemeClr val="tx1"/>
                      </a:solidFill>
                    </a:lnL>
                    <a:lnR w="12700">
                      <a:solidFill>
                        <a:schemeClr val="tx1"/>
                      </a:solidFill>
                    </a:lnR>
                    <a:lnT w="12700">
                      <a:solidFill>
                        <a:schemeClr val="tx1"/>
                      </a:solidFill>
                    </a:lnT>
                    <a:lnB w="12700">
                      <a:solidFill>
                        <a:schemeClr val="tx1"/>
                      </a:solidFill>
                    </a:lnB>
                    <a:solidFill>
                      <a:srgbClr val="F8F8F8"/>
                    </a:solidFill>
                  </a:tcPr>
                </a:tc>
                <a:extLst>
                  <a:ext uri="{0D108BD9-81ED-4DB2-BD59-A6C34878D82A}">
                    <a16:rowId xmlns:a16="http://schemas.microsoft.com/office/drawing/2014/main" val="1450211170"/>
                  </a:ext>
                </a:extLst>
              </a:tr>
            </a:tbl>
          </a:graphicData>
        </a:graphic>
      </p:graphicFrame>
      <p:graphicFrame>
        <p:nvGraphicFramePr>
          <p:cNvPr id="9" name="Table 8">
            <a:extLst>
              <a:ext uri="{FF2B5EF4-FFF2-40B4-BE49-F238E27FC236}">
                <a16:creationId xmlns:a16="http://schemas.microsoft.com/office/drawing/2014/main" id="{E1A94606-EA78-4725-B6B1-D71C4206FBDF}"/>
              </a:ext>
            </a:extLst>
          </p:cNvPr>
          <p:cNvGraphicFramePr>
            <a:graphicFrameLocks noGrp="1"/>
          </p:cNvGraphicFramePr>
          <p:nvPr/>
        </p:nvGraphicFramePr>
        <p:xfrm>
          <a:off x="7558633" y="349614"/>
          <a:ext cx="3560267" cy="5481429"/>
        </p:xfrm>
        <a:graphic>
          <a:graphicData uri="http://schemas.openxmlformats.org/drawingml/2006/table">
            <a:tbl>
              <a:tblPr firstRow="1" bandRow="1">
                <a:tableStyleId>{5C22544A-7EE6-4342-B048-85BDC9FD1C3A}</a:tableStyleId>
              </a:tblPr>
              <a:tblGrid>
                <a:gridCol w="697148">
                  <a:extLst>
                    <a:ext uri="{9D8B030D-6E8A-4147-A177-3AD203B41FA5}">
                      <a16:colId xmlns:a16="http://schemas.microsoft.com/office/drawing/2014/main" val="1763678931"/>
                    </a:ext>
                  </a:extLst>
                </a:gridCol>
                <a:gridCol w="1676363">
                  <a:extLst>
                    <a:ext uri="{9D8B030D-6E8A-4147-A177-3AD203B41FA5}">
                      <a16:colId xmlns:a16="http://schemas.microsoft.com/office/drawing/2014/main" val="1079106343"/>
                    </a:ext>
                  </a:extLst>
                </a:gridCol>
                <a:gridCol w="1186756">
                  <a:extLst>
                    <a:ext uri="{9D8B030D-6E8A-4147-A177-3AD203B41FA5}">
                      <a16:colId xmlns:a16="http://schemas.microsoft.com/office/drawing/2014/main" val="1135044840"/>
                    </a:ext>
                  </a:extLst>
                </a:gridCol>
              </a:tblGrid>
              <a:tr h="345841">
                <a:tc>
                  <a:txBody>
                    <a:bodyPr/>
                    <a:lstStyle/>
                    <a:p>
                      <a:pPr lvl="0">
                        <a:buNone/>
                      </a:pPr>
                      <a:r>
                        <a:rPr lang="en-US"/>
                        <a:t>No.</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buNone/>
                      </a:pPr>
                      <a:r>
                        <a:rPr lang="en-US"/>
                        <a:t>Airport</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fontAlgn="base"/>
                      <a:r>
                        <a:rPr lang="en-US" sz="1600">
                          <a:effectLst/>
                        </a:rPr>
                        <a:t>Runway Length​</a:t>
                      </a:r>
                      <a:endParaRPr lang="en-US" sz="1600" b="1">
                        <a:solidFill>
                          <a:srgbClr val="F0EED6"/>
                        </a:solidFill>
                        <a:effectLst/>
                      </a:endParaRPr>
                    </a:p>
                  </a:txBody>
                  <a:tcPr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669447539"/>
                  </a:ext>
                </a:extLst>
              </a:tr>
              <a:tr h="345842">
                <a:tc>
                  <a:txBody>
                    <a:bodyPr/>
                    <a:lstStyle/>
                    <a:p>
                      <a:pPr lvl="0">
                        <a:buNone/>
                      </a:pPr>
                      <a:r>
                        <a:rPr lang="en-US" sz="1600">
                          <a:effectLst/>
                        </a:rPr>
                        <a:t>1</a:t>
                      </a:r>
                    </a:p>
                  </a:txBody>
                  <a:tcPr>
                    <a:lnL w="12700">
                      <a:solidFill>
                        <a:schemeClr val="tx1"/>
                      </a:solidFill>
                    </a:lnL>
                    <a:lnR w="12700">
                      <a:solidFill>
                        <a:schemeClr val="tx1"/>
                      </a:solidFill>
                    </a:lnR>
                    <a:lnT w="12700">
                      <a:solidFill>
                        <a:schemeClr val="tx1"/>
                      </a:solidFill>
                    </a:lnT>
                    <a:lnB w="12700">
                      <a:solidFill>
                        <a:schemeClr val="tx1"/>
                      </a:solidFill>
                    </a:lnB>
                    <a:solidFill>
                      <a:srgbClr val="FFFFFF"/>
                    </a:solidFill>
                  </a:tcPr>
                </a:tc>
                <a:tc>
                  <a:txBody>
                    <a:bodyPr/>
                    <a:lstStyle/>
                    <a:p>
                      <a:pPr fontAlgn="base"/>
                      <a:r>
                        <a:rPr lang="en-US" sz="1600">
                          <a:effectLst/>
                        </a:rPr>
                        <a:t>PLM​</a:t>
                      </a:r>
                    </a:p>
                  </a:txBody>
                  <a:tcPr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FFC000"/>
                    </a:solidFill>
                  </a:tcPr>
                </a:tc>
                <a:tc>
                  <a:txBody>
                    <a:bodyPr/>
                    <a:lstStyle/>
                    <a:p>
                      <a:pPr algn="ctr" fontAlgn="base"/>
                      <a:r>
                        <a:rPr lang="en-US" sz="1600">
                          <a:effectLst/>
                        </a:rPr>
                        <a:t>3000 m​</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FC000"/>
                    </a:solidFill>
                  </a:tcPr>
                </a:tc>
                <a:extLst>
                  <a:ext uri="{0D108BD9-81ED-4DB2-BD59-A6C34878D82A}">
                    <a16:rowId xmlns:a16="http://schemas.microsoft.com/office/drawing/2014/main" val="4067145419"/>
                  </a:ext>
                </a:extLst>
              </a:tr>
              <a:tr h="337196">
                <a:tc>
                  <a:txBody>
                    <a:bodyPr/>
                    <a:lstStyle/>
                    <a:p>
                      <a:pPr lvl="0">
                        <a:buNone/>
                      </a:pPr>
                      <a:r>
                        <a:rPr lang="en-US" sz="1600">
                          <a:effectLst/>
                        </a:rPr>
                        <a:t>2</a:t>
                      </a:r>
                    </a:p>
                  </a:txBody>
                  <a:tcPr>
                    <a:lnL w="12700">
                      <a:solidFill>
                        <a:schemeClr val="tx1"/>
                      </a:solidFill>
                    </a:lnL>
                    <a:lnR w="12700">
                      <a:solidFill>
                        <a:schemeClr val="tx1"/>
                      </a:solidFill>
                    </a:lnR>
                    <a:lnT w="12700">
                      <a:solidFill>
                        <a:schemeClr val="tx1"/>
                      </a:solidFill>
                    </a:lnT>
                    <a:lnB w="12700">
                      <a:solidFill>
                        <a:schemeClr val="tx1"/>
                      </a:solidFill>
                    </a:lnB>
                    <a:solidFill>
                      <a:srgbClr val="FFFFFF"/>
                    </a:solidFill>
                  </a:tcPr>
                </a:tc>
                <a:tc>
                  <a:txBody>
                    <a:bodyPr/>
                    <a:lstStyle/>
                    <a:p>
                      <a:pPr fontAlgn="base"/>
                      <a:r>
                        <a:rPr lang="en-US" sz="1600">
                          <a:effectLst/>
                        </a:rPr>
                        <a:t>SUB​</a:t>
                      </a: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F8F8"/>
                    </a:solidFill>
                  </a:tcPr>
                </a:tc>
                <a:tc>
                  <a:txBody>
                    <a:bodyPr/>
                    <a:lstStyle/>
                    <a:p>
                      <a:pPr algn="ctr" fontAlgn="base"/>
                      <a:r>
                        <a:rPr lang="en-US" sz="1600">
                          <a:effectLst/>
                        </a:rPr>
                        <a:t>3000 m​</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8F8F8"/>
                    </a:solidFill>
                  </a:tcPr>
                </a:tc>
                <a:extLst>
                  <a:ext uri="{0D108BD9-81ED-4DB2-BD59-A6C34878D82A}">
                    <a16:rowId xmlns:a16="http://schemas.microsoft.com/office/drawing/2014/main" val="734613138"/>
                  </a:ext>
                </a:extLst>
              </a:tr>
              <a:tr h="345842">
                <a:tc>
                  <a:txBody>
                    <a:bodyPr/>
                    <a:lstStyle/>
                    <a:p>
                      <a:pPr lvl="0">
                        <a:buNone/>
                      </a:pPr>
                      <a:r>
                        <a:rPr lang="en-US" sz="1600">
                          <a:effectLst/>
                        </a:rPr>
                        <a:t>3</a:t>
                      </a:r>
                    </a:p>
                  </a:txBody>
                  <a:tcPr>
                    <a:lnL w="12700">
                      <a:solidFill>
                        <a:schemeClr val="tx1"/>
                      </a:solidFill>
                    </a:lnL>
                    <a:lnR w="12700">
                      <a:solidFill>
                        <a:schemeClr val="tx1"/>
                      </a:solidFill>
                    </a:lnR>
                    <a:lnT w="12700">
                      <a:solidFill>
                        <a:schemeClr val="tx1"/>
                      </a:solidFill>
                    </a:lnT>
                    <a:lnB w="12700">
                      <a:solidFill>
                        <a:schemeClr val="tx1"/>
                      </a:solidFill>
                    </a:lnB>
                    <a:solidFill>
                      <a:srgbClr val="FFFFFF"/>
                    </a:solidFill>
                  </a:tcPr>
                </a:tc>
                <a:tc>
                  <a:txBody>
                    <a:bodyPr/>
                    <a:lstStyle/>
                    <a:p>
                      <a:pPr fontAlgn="base"/>
                      <a:r>
                        <a:rPr lang="en-US" sz="1600">
                          <a:effectLst/>
                        </a:rPr>
                        <a:t>PKY​</a:t>
                      </a: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fontAlgn="base"/>
                      <a:r>
                        <a:rPr lang="en-US" sz="1600">
                          <a:effectLst/>
                        </a:rPr>
                        <a:t>3000 m​</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FC000"/>
                    </a:solidFill>
                  </a:tcPr>
                </a:tc>
                <a:extLst>
                  <a:ext uri="{0D108BD9-81ED-4DB2-BD59-A6C34878D82A}">
                    <a16:rowId xmlns:a16="http://schemas.microsoft.com/office/drawing/2014/main" val="1518224248"/>
                  </a:ext>
                </a:extLst>
              </a:tr>
              <a:tr h="345842">
                <a:tc>
                  <a:txBody>
                    <a:bodyPr/>
                    <a:lstStyle/>
                    <a:p>
                      <a:pPr lvl="0">
                        <a:buNone/>
                      </a:pPr>
                      <a:r>
                        <a:rPr lang="en-US" sz="1600">
                          <a:effectLst/>
                        </a:rPr>
                        <a:t>4</a:t>
                      </a:r>
                    </a:p>
                  </a:txBody>
                  <a:tcPr>
                    <a:lnL w="12700">
                      <a:solidFill>
                        <a:schemeClr val="tx1"/>
                      </a:solidFill>
                    </a:lnL>
                    <a:lnR w="12700">
                      <a:solidFill>
                        <a:schemeClr val="tx1"/>
                      </a:solidFill>
                    </a:lnR>
                    <a:lnT w="12700">
                      <a:solidFill>
                        <a:schemeClr val="tx1"/>
                      </a:solidFill>
                    </a:lnT>
                    <a:lnB w="12700">
                      <a:solidFill>
                        <a:schemeClr val="tx1"/>
                      </a:solidFill>
                    </a:lnB>
                    <a:solidFill>
                      <a:srgbClr val="FFFFFF"/>
                    </a:solidFill>
                  </a:tcPr>
                </a:tc>
                <a:tc>
                  <a:txBody>
                    <a:bodyPr/>
                    <a:lstStyle/>
                    <a:p>
                      <a:pPr fontAlgn="base"/>
                      <a:r>
                        <a:rPr lang="en-US" sz="1600">
                          <a:effectLst/>
                        </a:rPr>
                        <a:t>CGK​</a:t>
                      </a: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F8F8"/>
                    </a:solidFill>
                  </a:tcPr>
                </a:tc>
                <a:tc>
                  <a:txBody>
                    <a:bodyPr/>
                    <a:lstStyle/>
                    <a:p>
                      <a:pPr algn="ctr" fontAlgn="base"/>
                      <a:r>
                        <a:rPr lang="en-US" sz="1600">
                          <a:effectLst/>
                        </a:rPr>
                        <a:t>3000 m​</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8F8F8"/>
                    </a:solidFill>
                  </a:tcPr>
                </a:tc>
                <a:extLst>
                  <a:ext uri="{0D108BD9-81ED-4DB2-BD59-A6C34878D82A}">
                    <a16:rowId xmlns:a16="http://schemas.microsoft.com/office/drawing/2014/main" val="175910509"/>
                  </a:ext>
                </a:extLst>
              </a:tr>
              <a:tr h="432302">
                <a:tc>
                  <a:txBody>
                    <a:bodyPr/>
                    <a:lstStyle/>
                    <a:p>
                      <a:pPr lvl="0">
                        <a:buNone/>
                      </a:pPr>
                      <a:r>
                        <a:rPr lang="en-US" sz="1600">
                          <a:effectLst/>
                        </a:rPr>
                        <a:t>5</a:t>
                      </a:r>
                    </a:p>
                  </a:txBody>
                  <a:tcPr>
                    <a:lnL w="12700">
                      <a:solidFill>
                        <a:schemeClr val="tx1"/>
                      </a:solidFill>
                    </a:lnL>
                    <a:lnR w="12700">
                      <a:solidFill>
                        <a:schemeClr val="tx1"/>
                      </a:solidFill>
                    </a:lnR>
                    <a:lnT w="12700">
                      <a:solidFill>
                        <a:schemeClr val="tx1"/>
                      </a:solidFill>
                    </a:lnT>
                    <a:lnB w="12700">
                      <a:solidFill>
                        <a:schemeClr val="tx1"/>
                      </a:solidFill>
                    </a:lnB>
                    <a:solidFill>
                      <a:srgbClr val="FFFFFF"/>
                    </a:solidFill>
                  </a:tcPr>
                </a:tc>
                <a:tc>
                  <a:txBody>
                    <a:bodyPr/>
                    <a:lstStyle/>
                    <a:p>
                      <a:pPr fontAlgn="base"/>
                      <a:r>
                        <a:rPr lang="en-US" sz="1600">
                          <a:effectLst/>
                        </a:rPr>
                        <a:t>MDC​</a:t>
                      </a: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fontAlgn="base"/>
                      <a:r>
                        <a:rPr lang="en-US" sz="1600">
                          <a:effectLst/>
                        </a:rPr>
                        <a:t>2650 m​</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FC000"/>
                    </a:solidFill>
                  </a:tcPr>
                </a:tc>
                <a:extLst>
                  <a:ext uri="{0D108BD9-81ED-4DB2-BD59-A6C34878D82A}">
                    <a16:rowId xmlns:a16="http://schemas.microsoft.com/office/drawing/2014/main" val="936275352"/>
                  </a:ext>
                </a:extLst>
              </a:tr>
              <a:tr h="337196">
                <a:tc>
                  <a:txBody>
                    <a:bodyPr/>
                    <a:lstStyle/>
                    <a:p>
                      <a:pPr lvl="0">
                        <a:buNone/>
                      </a:pPr>
                      <a:r>
                        <a:rPr lang="en-US" sz="1600">
                          <a:effectLst/>
                        </a:rPr>
                        <a:t>6</a:t>
                      </a:r>
                    </a:p>
                  </a:txBody>
                  <a:tcPr>
                    <a:lnL w="12700">
                      <a:solidFill>
                        <a:schemeClr val="tx1"/>
                      </a:solidFill>
                    </a:lnL>
                    <a:lnR w="12700">
                      <a:solidFill>
                        <a:schemeClr val="tx1"/>
                      </a:solidFill>
                    </a:lnR>
                    <a:lnT w="12700">
                      <a:solidFill>
                        <a:schemeClr val="tx1"/>
                      </a:solidFill>
                    </a:lnT>
                    <a:lnB w="12700">
                      <a:solidFill>
                        <a:schemeClr val="tx1"/>
                      </a:solidFill>
                    </a:lnB>
                    <a:solidFill>
                      <a:srgbClr val="FFFFFF"/>
                    </a:solidFill>
                  </a:tcPr>
                </a:tc>
                <a:tc>
                  <a:txBody>
                    <a:bodyPr/>
                    <a:lstStyle/>
                    <a:p>
                      <a:pPr fontAlgn="base"/>
                      <a:r>
                        <a:rPr lang="en-US" sz="1600">
                          <a:effectLst/>
                        </a:rPr>
                        <a:t>SRG​</a:t>
                      </a: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F8F8"/>
                    </a:solidFill>
                  </a:tcPr>
                </a:tc>
                <a:tc>
                  <a:txBody>
                    <a:bodyPr/>
                    <a:lstStyle/>
                    <a:p>
                      <a:pPr algn="ctr" fontAlgn="base"/>
                      <a:r>
                        <a:rPr lang="en-US" sz="1600">
                          <a:effectLst/>
                        </a:rPr>
                        <a:t>2680 m​</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8F8F8"/>
                    </a:solidFill>
                  </a:tcPr>
                </a:tc>
                <a:extLst>
                  <a:ext uri="{0D108BD9-81ED-4DB2-BD59-A6C34878D82A}">
                    <a16:rowId xmlns:a16="http://schemas.microsoft.com/office/drawing/2014/main" val="1983780677"/>
                  </a:ext>
                </a:extLst>
              </a:tr>
              <a:tr h="345842">
                <a:tc>
                  <a:txBody>
                    <a:bodyPr/>
                    <a:lstStyle/>
                    <a:p>
                      <a:pPr lvl="0">
                        <a:buNone/>
                      </a:pPr>
                      <a:r>
                        <a:rPr lang="en-US" sz="1600">
                          <a:effectLst/>
                        </a:rPr>
                        <a:t>7</a:t>
                      </a:r>
                    </a:p>
                  </a:txBody>
                  <a:tcPr>
                    <a:lnL w="12700">
                      <a:solidFill>
                        <a:schemeClr val="tx1"/>
                      </a:solidFill>
                    </a:lnL>
                    <a:lnR w="12700">
                      <a:solidFill>
                        <a:schemeClr val="tx1"/>
                      </a:solidFill>
                    </a:lnR>
                    <a:lnT w="12700">
                      <a:solidFill>
                        <a:schemeClr val="tx1"/>
                      </a:solidFill>
                    </a:lnT>
                    <a:lnB w="12700">
                      <a:solidFill>
                        <a:schemeClr val="tx1"/>
                      </a:solidFill>
                    </a:lnB>
                    <a:solidFill>
                      <a:srgbClr val="FFFFFF"/>
                    </a:solidFill>
                  </a:tcPr>
                </a:tc>
                <a:tc>
                  <a:txBody>
                    <a:bodyPr/>
                    <a:lstStyle/>
                    <a:p>
                      <a:pPr fontAlgn="base"/>
                      <a:r>
                        <a:rPr lang="en-US" sz="1600">
                          <a:effectLst/>
                        </a:rPr>
                        <a:t>KDI</a:t>
                      </a: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fontAlgn="base"/>
                      <a:r>
                        <a:rPr lang="en-US" sz="1600">
                          <a:effectLst/>
                        </a:rPr>
                        <a:t>2500 m​</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FC000"/>
                    </a:solidFill>
                  </a:tcPr>
                </a:tc>
                <a:extLst>
                  <a:ext uri="{0D108BD9-81ED-4DB2-BD59-A6C34878D82A}">
                    <a16:rowId xmlns:a16="http://schemas.microsoft.com/office/drawing/2014/main" val="2456191132"/>
                  </a:ext>
                </a:extLst>
              </a:tr>
              <a:tr h="345842">
                <a:tc>
                  <a:txBody>
                    <a:bodyPr/>
                    <a:lstStyle/>
                    <a:p>
                      <a:pPr lvl="0">
                        <a:buNone/>
                      </a:pPr>
                      <a:r>
                        <a:rPr lang="en-US" sz="1600">
                          <a:effectLst/>
                        </a:rPr>
                        <a:t>8</a:t>
                      </a:r>
                    </a:p>
                  </a:txBody>
                  <a:tcP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solidFill>
                      <a:srgbClr val="FFFFFF"/>
                    </a:solidFill>
                  </a:tcPr>
                </a:tc>
                <a:tc>
                  <a:txBody>
                    <a:bodyPr/>
                    <a:lstStyle/>
                    <a:p>
                      <a:pPr fontAlgn="base"/>
                      <a:r>
                        <a:rPr lang="en-US" sz="1600">
                          <a:effectLst/>
                        </a:rPr>
                        <a:t>TTE​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600">
                          <a:effectLst/>
                        </a:rPr>
                        <a:t>2400 m​</a:t>
                      </a: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rgbClr val="FFFFFF"/>
                    </a:solidFill>
                  </a:tcPr>
                </a:tc>
                <a:extLst>
                  <a:ext uri="{0D108BD9-81ED-4DB2-BD59-A6C34878D82A}">
                    <a16:rowId xmlns:a16="http://schemas.microsoft.com/office/drawing/2014/main" val="1013368652"/>
                  </a:ext>
                </a:extLst>
              </a:tr>
              <a:tr h="345842">
                <a:tc>
                  <a:txBody>
                    <a:bodyPr/>
                    <a:lstStyle/>
                    <a:p>
                      <a:pPr lvl="0">
                        <a:buNone/>
                      </a:pPr>
                      <a:r>
                        <a:rPr lang="en-US" sz="1600">
                          <a:effectLst/>
                        </a:rPr>
                        <a:t>9</a:t>
                      </a:r>
                    </a:p>
                  </a:txBody>
                  <a:tcPr>
                    <a:lnL w="12700">
                      <a:solidFill>
                        <a:schemeClr val="tx1"/>
                      </a:solidFill>
                    </a:lnL>
                    <a:lnR w="12700">
                      <a:solidFill>
                        <a:schemeClr val="tx1"/>
                      </a:solidFill>
                    </a:lnR>
                    <a:lnT w="12700">
                      <a:solidFill>
                        <a:schemeClr val="tx1"/>
                      </a:solidFill>
                    </a:lnT>
                    <a:lnB w="12700">
                      <a:solidFill>
                        <a:schemeClr val="tx1"/>
                      </a:solidFill>
                    </a:lnB>
                    <a:solidFill>
                      <a:srgbClr val="FFFFFF"/>
                    </a:solidFill>
                  </a:tcPr>
                </a:tc>
                <a:tc>
                  <a:txBody>
                    <a:bodyPr/>
                    <a:lstStyle/>
                    <a:p>
                      <a:pPr fontAlgn="base"/>
                      <a:r>
                        <a:rPr lang="en-US" sz="1600">
                          <a:effectLst/>
                        </a:rPr>
                        <a:t>KNO​</a:t>
                      </a: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fontAlgn="base"/>
                      <a:r>
                        <a:rPr lang="en-US" sz="1600">
                          <a:effectLst/>
                        </a:rPr>
                        <a:t>3750 m​</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FC000"/>
                    </a:solidFill>
                  </a:tcPr>
                </a:tc>
                <a:extLst>
                  <a:ext uri="{0D108BD9-81ED-4DB2-BD59-A6C34878D82A}">
                    <a16:rowId xmlns:a16="http://schemas.microsoft.com/office/drawing/2014/main" val="3373365861"/>
                  </a:ext>
                </a:extLst>
              </a:tr>
              <a:tr h="337196">
                <a:tc>
                  <a:txBody>
                    <a:bodyPr/>
                    <a:lstStyle/>
                    <a:p>
                      <a:pPr lvl="0">
                        <a:buNone/>
                      </a:pPr>
                      <a:r>
                        <a:rPr lang="en-US" sz="1600">
                          <a:effectLst/>
                        </a:rPr>
                        <a:t>10</a:t>
                      </a:r>
                    </a:p>
                  </a:txBody>
                  <a:tcPr>
                    <a:lnL w="12700">
                      <a:solidFill>
                        <a:schemeClr val="tx1"/>
                      </a:solidFill>
                    </a:lnL>
                    <a:lnR w="12700">
                      <a:solidFill>
                        <a:schemeClr val="tx1"/>
                      </a:solidFill>
                    </a:lnR>
                    <a:lnT w="12700">
                      <a:solidFill>
                        <a:schemeClr val="tx1"/>
                      </a:solidFill>
                    </a:lnT>
                    <a:lnB w="12700">
                      <a:solidFill>
                        <a:schemeClr val="tx1"/>
                      </a:solidFill>
                    </a:lnB>
                    <a:solidFill>
                      <a:srgbClr val="FFFFFF"/>
                    </a:solidFill>
                  </a:tcPr>
                </a:tc>
                <a:tc>
                  <a:txBody>
                    <a:bodyPr/>
                    <a:lstStyle/>
                    <a:p>
                      <a:pPr fontAlgn="base"/>
                      <a:r>
                        <a:rPr lang="en-US" sz="1600">
                          <a:effectLst/>
                        </a:rPr>
                        <a:t>BDO​</a:t>
                      </a: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600">
                          <a:effectLst/>
                        </a:rPr>
                        <a:t>2250 m​</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FFFFF"/>
                    </a:solidFill>
                  </a:tcPr>
                </a:tc>
                <a:extLst>
                  <a:ext uri="{0D108BD9-81ED-4DB2-BD59-A6C34878D82A}">
                    <a16:rowId xmlns:a16="http://schemas.microsoft.com/office/drawing/2014/main" val="1875569628"/>
                  </a:ext>
                </a:extLst>
              </a:tr>
              <a:tr h="345842">
                <a:tc>
                  <a:txBody>
                    <a:bodyPr/>
                    <a:lstStyle/>
                    <a:p>
                      <a:pPr lvl="0">
                        <a:buNone/>
                      </a:pPr>
                      <a:r>
                        <a:rPr lang="en-US" sz="1600">
                          <a:effectLst/>
                        </a:rPr>
                        <a:t>11</a:t>
                      </a:r>
                    </a:p>
                  </a:txBody>
                  <a:tcPr>
                    <a:lnL w="12700">
                      <a:solidFill>
                        <a:schemeClr val="tx1"/>
                      </a:solidFill>
                    </a:lnL>
                    <a:lnR w="12700">
                      <a:solidFill>
                        <a:schemeClr val="tx1"/>
                      </a:solidFill>
                    </a:lnR>
                    <a:lnT w="12700">
                      <a:solidFill>
                        <a:schemeClr val="tx1"/>
                      </a:solidFill>
                    </a:lnT>
                    <a:lnB w="12700">
                      <a:solidFill>
                        <a:schemeClr val="tx1"/>
                      </a:solidFill>
                    </a:lnB>
                    <a:solidFill>
                      <a:srgbClr val="FFFFFF"/>
                    </a:solidFill>
                  </a:tcPr>
                </a:tc>
                <a:tc>
                  <a:txBody>
                    <a:bodyPr/>
                    <a:lstStyle/>
                    <a:p>
                      <a:pPr fontAlgn="base"/>
                      <a:r>
                        <a:rPr lang="en-US" sz="1600">
                          <a:effectLst/>
                        </a:rPr>
                        <a:t>LOP​</a:t>
                      </a: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fontAlgn="base"/>
                      <a:r>
                        <a:rPr lang="en-US" sz="1600">
                          <a:effectLst/>
                        </a:rPr>
                        <a:t>2750 m​</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FC000"/>
                    </a:solidFill>
                  </a:tcPr>
                </a:tc>
                <a:extLst>
                  <a:ext uri="{0D108BD9-81ED-4DB2-BD59-A6C34878D82A}">
                    <a16:rowId xmlns:a16="http://schemas.microsoft.com/office/drawing/2014/main" val="3794328662"/>
                  </a:ext>
                </a:extLst>
              </a:tr>
              <a:tr h="345842">
                <a:tc>
                  <a:txBody>
                    <a:bodyPr/>
                    <a:lstStyle/>
                    <a:p>
                      <a:pPr lvl="0">
                        <a:buNone/>
                      </a:pPr>
                      <a:r>
                        <a:rPr lang="en-US" sz="1600">
                          <a:effectLst/>
                        </a:rPr>
                        <a:t>12</a:t>
                      </a:r>
                    </a:p>
                  </a:txBody>
                  <a:tcPr>
                    <a:lnL w="12700">
                      <a:solidFill>
                        <a:schemeClr val="tx1"/>
                      </a:solidFill>
                    </a:lnL>
                    <a:lnR w="12700">
                      <a:solidFill>
                        <a:schemeClr val="tx1"/>
                      </a:solidFill>
                    </a:lnR>
                    <a:lnT w="12700">
                      <a:solidFill>
                        <a:schemeClr val="tx1"/>
                      </a:solidFill>
                    </a:lnT>
                    <a:lnB w="12700">
                      <a:solidFill>
                        <a:schemeClr val="tx1"/>
                      </a:solidFill>
                    </a:lnB>
                    <a:solidFill>
                      <a:srgbClr val="FFFFFF"/>
                    </a:solidFill>
                  </a:tcPr>
                </a:tc>
                <a:tc>
                  <a:txBody>
                    <a:bodyPr/>
                    <a:lstStyle/>
                    <a:p>
                      <a:pPr fontAlgn="base"/>
                      <a:r>
                        <a:rPr lang="en-US" sz="1600">
                          <a:effectLst/>
                        </a:rPr>
                        <a:t>TIM​</a:t>
                      </a: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600">
                          <a:effectLst/>
                        </a:rPr>
                        <a:t>2340 m​</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FFFFF"/>
                    </a:solidFill>
                  </a:tcPr>
                </a:tc>
                <a:extLst>
                  <a:ext uri="{0D108BD9-81ED-4DB2-BD59-A6C34878D82A}">
                    <a16:rowId xmlns:a16="http://schemas.microsoft.com/office/drawing/2014/main" val="1329781544"/>
                  </a:ext>
                </a:extLst>
              </a:tr>
              <a:tr h="345842">
                <a:tc>
                  <a:txBody>
                    <a:bodyPr/>
                    <a:lstStyle/>
                    <a:p>
                      <a:pPr lvl="0">
                        <a:buNone/>
                      </a:pPr>
                      <a:r>
                        <a:rPr lang="en-US" sz="1600">
                          <a:effectLst/>
                        </a:rPr>
                        <a:t>15</a:t>
                      </a:r>
                    </a:p>
                  </a:txBody>
                  <a:tcP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base"/>
                      <a:r>
                        <a:rPr lang="en-US" sz="1600">
                          <a:effectLst/>
                        </a:rPr>
                        <a:t>PNK​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fontAlgn="base"/>
                      <a:r>
                        <a:rPr lang="en-US" sz="1600">
                          <a:effectLst/>
                        </a:rPr>
                        <a:t>2400 m​</a:t>
                      </a: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227591557"/>
                  </a:ext>
                </a:extLst>
              </a:tr>
              <a:tr h="345841">
                <a:tc>
                  <a:txBody>
                    <a:bodyPr/>
                    <a:lstStyle/>
                    <a:p>
                      <a:pPr lvl="0">
                        <a:buNone/>
                      </a:pPr>
                      <a:r>
                        <a:rPr lang="en-US" sz="1600">
                          <a:effectLst/>
                        </a:rPr>
                        <a:t>16</a:t>
                      </a:r>
                    </a:p>
                  </a:txBody>
                  <a:tcPr>
                    <a:lnL w="12700">
                      <a:solidFill>
                        <a:schemeClr val="tx1"/>
                      </a:solidFill>
                    </a:lnL>
                    <a:lnR w="12700">
                      <a:solidFill>
                        <a:schemeClr val="tx1"/>
                      </a:solidFill>
                    </a:lnR>
                    <a:lnT w="12700">
                      <a:solidFill>
                        <a:schemeClr val="tx1"/>
                      </a:solidFill>
                    </a:lnT>
                    <a:lnB w="12700">
                      <a:solidFill>
                        <a:schemeClr val="tx1"/>
                      </a:solidFill>
                    </a:lnB>
                    <a:solidFill>
                      <a:srgbClr val="FFFFFF"/>
                    </a:solidFill>
                  </a:tcPr>
                </a:tc>
                <a:tc>
                  <a:txBody>
                    <a:bodyPr/>
                    <a:lstStyle/>
                    <a:p>
                      <a:pPr lvl="0">
                        <a:buNone/>
                      </a:pPr>
                      <a:r>
                        <a:rPr lang="en-US" sz="1600">
                          <a:effectLst/>
                        </a:rPr>
                        <a:t>AMQ</a:t>
                      </a:r>
                    </a:p>
                  </a:txBody>
                  <a:tcPr>
                    <a:lnL w="12700">
                      <a:solidFill>
                        <a:schemeClr val="tx1"/>
                      </a:solidFill>
                    </a:lnL>
                    <a:lnR w="12700">
                      <a:solidFill>
                        <a:schemeClr val="tx1"/>
                      </a:solidFill>
                    </a:lnR>
                    <a:lnT w="12700">
                      <a:solidFill>
                        <a:schemeClr val="tx1"/>
                      </a:solidFill>
                    </a:lnT>
                    <a:lnB w="12700">
                      <a:solidFill>
                        <a:schemeClr val="tx1"/>
                      </a:solidFill>
                    </a:lnB>
                    <a:solidFill>
                      <a:srgbClr val="F8F8F8"/>
                    </a:solidFill>
                  </a:tcPr>
                </a:tc>
                <a:tc>
                  <a:txBody>
                    <a:bodyPr/>
                    <a:lstStyle/>
                    <a:p>
                      <a:pPr lvl="0" algn="ctr">
                        <a:buNone/>
                      </a:pPr>
                      <a:r>
                        <a:rPr lang="en-US" sz="1600">
                          <a:effectLst/>
                        </a:rPr>
                        <a:t>2500m</a:t>
                      </a:r>
                    </a:p>
                  </a:txBody>
                  <a:tcPr>
                    <a:lnL w="12700">
                      <a:solidFill>
                        <a:schemeClr val="tx1"/>
                      </a:solidFill>
                    </a:lnL>
                    <a:lnR w="12700">
                      <a:solidFill>
                        <a:schemeClr val="tx1"/>
                      </a:solidFill>
                    </a:lnR>
                    <a:lnT w="12700">
                      <a:solidFill>
                        <a:schemeClr val="tx1"/>
                      </a:solidFill>
                    </a:lnT>
                    <a:lnB w="12700">
                      <a:solidFill>
                        <a:schemeClr val="tx1"/>
                      </a:solidFill>
                    </a:lnB>
                    <a:solidFill>
                      <a:srgbClr val="F8F8F8"/>
                    </a:solidFill>
                  </a:tcPr>
                </a:tc>
                <a:extLst>
                  <a:ext uri="{0D108BD9-81ED-4DB2-BD59-A6C34878D82A}">
                    <a16:rowId xmlns:a16="http://schemas.microsoft.com/office/drawing/2014/main" val="1862427942"/>
                  </a:ext>
                </a:extLst>
              </a:tr>
            </a:tbl>
          </a:graphicData>
        </a:graphic>
      </p:graphicFrame>
      <p:sp>
        <p:nvSpPr>
          <p:cNvPr id="6" name="TextBox 1">
            <a:extLst>
              <a:ext uri="{FF2B5EF4-FFF2-40B4-BE49-F238E27FC236}">
                <a16:creationId xmlns:a16="http://schemas.microsoft.com/office/drawing/2014/main" id="{7BF76CC3-6432-4CF4-A4FE-0492E88AB570}"/>
              </a:ext>
            </a:extLst>
          </p:cNvPr>
          <p:cNvSpPr txBox="1"/>
          <p:nvPr/>
        </p:nvSpPr>
        <p:spPr>
          <a:xfrm>
            <a:off x="496866" y="3544866"/>
            <a:ext cx="6480130" cy="163121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t>Summary:</a:t>
            </a:r>
          </a:p>
          <a:p>
            <a:r>
              <a:rPr lang="en-US" sz="2000"/>
              <a:t>Shortest runway length : 2250 m (BDO)</a:t>
            </a:r>
            <a:endParaRPr lang="en-US"/>
          </a:p>
          <a:p>
            <a:r>
              <a:rPr lang="en-US" sz="2000"/>
              <a:t>Farthest distance : 3182 km (TTE-KNO)</a:t>
            </a:r>
          </a:p>
          <a:p>
            <a:r>
              <a:rPr lang="en-US" sz="2000"/>
              <a:t>Longest Rotation flight hour: 11.24 hours (rotation 4)</a:t>
            </a:r>
          </a:p>
          <a:p>
            <a:endParaRPr lang="en-US" sz="2000"/>
          </a:p>
        </p:txBody>
      </p:sp>
    </p:spTree>
    <p:extLst>
      <p:ext uri="{BB962C8B-B14F-4D97-AF65-F5344CB8AC3E}">
        <p14:creationId xmlns:p14="http://schemas.microsoft.com/office/powerpoint/2010/main" val="4032667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3509B-0108-44A5-8B2C-B1360A90DA95}"/>
              </a:ext>
            </a:extLst>
          </p:cNvPr>
          <p:cNvSpPr>
            <a:spLocks noGrp="1"/>
          </p:cNvSpPr>
          <p:nvPr>
            <p:ph type="title"/>
          </p:nvPr>
        </p:nvSpPr>
        <p:spPr>
          <a:xfrm>
            <a:off x="498764" y="584371"/>
            <a:ext cx="5835192" cy="604781"/>
          </a:xfrm>
        </p:spPr>
        <p:txBody>
          <a:bodyPr/>
          <a:lstStyle/>
          <a:p>
            <a:r>
              <a:rPr lang="en-US" b="1">
                <a:cs typeface="Arial"/>
              </a:rPr>
              <a:t>Airbus A321P2F</a:t>
            </a:r>
            <a:endParaRPr lang="en-US"/>
          </a:p>
        </p:txBody>
      </p:sp>
      <p:graphicFrame>
        <p:nvGraphicFramePr>
          <p:cNvPr id="5" name="Table 4">
            <a:extLst>
              <a:ext uri="{FF2B5EF4-FFF2-40B4-BE49-F238E27FC236}">
                <a16:creationId xmlns:a16="http://schemas.microsoft.com/office/drawing/2014/main" id="{A97A0869-06CF-4B7D-99EF-5A68D3A1F302}"/>
              </a:ext>
            </a:extLst>
          </p:cNvPr>
          <p:cNvGraphicFramePr>
            <a:graphicFrameLocks noGrp="1"/>
          </p:cNvGraphicFramePr>
          <p:nvPr/>
        </p:nvGraphicFramePr>
        <p:xfrm>
          <a:off x="583563" y="1361054"/>
          <a:ext cx="4908365" cy="2219957"/>
        </p:xfrm>
        <a:graphic>
          <a:graphicData uri="http://schemas.openxmlformats.org/drawingml/2006/table">
            <a:tbl>
              <a:tblPr firstRow="1" bandRow="1">
                <a:tableStyleId>{5C22544A-7EE6-4342-B048-85BDC9FD1C3A}</a:tableStyleId>
              </a:tblPr>
              <a:tblGrid>
                <a:gridCol w="2880357">
                  <a:extLst>
                    <a:ext uri="{9D8B030D-6E8A-4147-A177-3AD203B41FA5}">
                      <a16:colId xmlns:a16="http://schemas.microsoft.com/office/drawing/2014/main" val="2901111661"/>
                    </a:ext>
                  </a:extLst>
                </a:gridCol>
                <a:gridCol w="2028008">
                  <a:extLst>
                    <a:ext uri="{9D8B030D-6E8A-4147-A177-3AD203B41FA5}">
                      <a16:colId xmlns:a16="http://schemas.microsoft.com/office/drawing/2014/main" val="2248320694"/>
                    </a:ext>
                  </a:extLst>
                </a:gridCol>
              </a:tblGrid>
              <a:tr h="370840">
                <a:tc gridSpan="2">
                  <a:txBody>
                    <a:bodyPr/>
                    <a:lstStyle/>
                    <a:p>
                      <a:pPr algn="ctr"/>
                      <a:r>
                        <a:rPr lang="en-US"/>
                        <a:t>Specification Value</a:t>
                      </a:r>
                    </a:p>
                  </a:txBody>
                  <a:tcPr>
                    <a:lnL w="12700">
                      <a:solidFill>
                        <a:schemeClr val="tx1"/>
                      </a:solidFill>
                    </a:lnL>
                    <a:lnR w="12700">
                      <a:solidFill>
                        <a:schemeClr val="tx1"/>
                      </a:solidFill>
                    </a:lnR>
                    <a:lnT w="12700">
                      <a:solidFill>
                        <a:schemeClr val="tx1"/>
                      </a:solidFill>
                    </a:lnT>
                    <a:lnB w="12700">
                      <a:solidFill>
                        <a:schemeClr val="tx1"/>
                      </a:solidFill>
                    </a:lnB>
                  </a:tcPr>
                </a:tc>
                <a:tc hMerge="1">
                  <a:txBody>
                    <a:bodyPr/>
                    <a:lstStyle/>
                    <a:p>
                      <a:endParaRPr lang="en-US"/>
                    </a:p>
                  </a:txBody>
                  <a:tcPr/>
                </a:tc>
                <a:extLst>
                  <a:ext uri="{0D108BD9-81ED-4DB2-BD59-A6C34878D82A}">
                    <a16:rowId xmlns:a16="http://schemas.microsoft.com/office/drawing/2014/main" val="2552811966"/>
                  </a:ext>
                </a:extLst>
              </a:tr>
              <a:tr h="370840">
                <a:tc>
                  <a:txBody>
                    <a:bodyPr/>
                    <a:lstStyle/>
                    <a:p>
                      <a:r>
                        <a:rPr lang="en-US"/>
                        <a:t>Maximum Range  (km)</a:t>
                      </a:r>
                    </a:p>
                  </a:txBody>
                  <a:tcPr>
                    <a:lnL w="12700">
                      <a:solidFill>
                        <a:schemeClr val="tx1"/>
                      </a:solidFill>
                    </a:lnL>
                    <a:lnR w="12700">
                      <a:solidFill>
                        <a:schemeClr val="tx1"/>
                      </a:solidFill>
                    </a:lnR>
                    <a:lnT w="12700">
                      <a:solidFill>
                        <a:schemeClr val="tx1"/>
                      </a:solidFill>
                    </a:lnT>
                    <a:lnB w="12700">
                      <a:solidFill>
                        <a:schemeClr val="tx1"/>
                      </a:solidFill>
                    </a:lnB>
                    <a:solidFill>
                      <a:srgbClr val="F9CA0A"/>
                    </a:solidFill>
                  </a:tcPr>
                </a:tc>
                <a:tc>
                  <a:txBody>
                    <a:bodyPr/>
                    <a:lstStyle/>
                    <a:p>
                      <a:pPr algn="ctr"/>
                      <a:r>
                        <a:rPr lang="en-US"/>
                        <a:t>3,800</a:t>
                      </a:r>
                    </a:p>
                  </a:txBody>
                  <a:tcPr>
                    <a:lnL w="12700">
                      <a:solidFill>
                        <a:schemeClr val="tx1"/>
                      </a:solidFill>
                    </a:lnL>
                    <a:lnR w="12700">
                      <a:solidFill>
                        <a:schemeClr val="tx1"/>
                      </a:solidFill>
                    </a:lnR>
                    <a:lnT w="12700">
                      <a:solidFill>
                        <a:schemeClr val="tx1"/>
                      </a:solidFill>
                    </a:lnT>
                    <a:lnB w="12700">
                      <a:solidFill>
                        <a:schemeClr val="tx1"/>
                      </a:solidFill>
                    </a:lnB>
                    <a:solidFill>
                      <a:srgbClr val="F9CA0A"/>
                    </a:solidFill>
                  </a:tcPr>
                </a:tc>
                <a:extLst>
                  <a:ext uri="{0D108BD9-81ED-4DB2-BD59-A6C34878D82A}">
                    <a16:rowId xmlns:a16="http://schemas.microsoft.com/office/drawing/2014/main" val="3092163517"/>
                  </a:ext>
                </a:extLst>
              </a:tr>
              <a:tr h="370840">
                <a:tc>
                  <a:txBody>
                    <a:bodyPr/>
                    <a:lstStyle/>
                    <a:p>
                      <a:r>
                        <a:rPr lang="en-US"/>
                        <a:t>Take Off Distance (m)</a:t>
                      </a:r>
                    </a:p>
                  </a:txBody>
                  <a:tcPr>
                    <a:lnL w="12700">
                      <a:solidFill>
                        <a:schemeClr val="tx1"/>
                      </a:solidFill>
                    </a:lnL>
                    <a:lnR w="12700">
                      <a:solidFill>
                        <a:schemeClr val="tx1"/>
                      </a:solidFill>
                    </a:lnR>
                    <a:lnT w="12700">
                      <a:solidFill>
                        <a:schemeClr val="tx1"/>
                      </a:solidFill>
                    </a:lnT>
                    <a:lnB w="12700">
                      <a:solidFill>
                        <a:schemeClr val="tx1"/>
                      </a:solidFill>
                    </a:lnB>
                    <a:solidFill>
                      <a:srgbClr val="FCFCFC"/>
                    </a:solidFill>
                  </a:tcPr>
                </a:tc>
                <a:tc>
                  <a:txBody>
                    <a:bodyPr/>
                    <a:lstStyle/>
                    <a:p>
                      <a:pPr algn="ctr"/>
                      <a:r>
                        <a:rPr lang="en-US"/>
                        <a:t>2,180</a:t>
                      </a:r>
                    </a:p>
                  </a:txBody>
                  <a:tcPr>
                    <a:lnL w="12700">
                      <a:solidFill>
                        <a:schemeClr val="tx1"/>
                      </a:solidFill>
                    </a:lnL>
                    <a:lnR w="12700">
                      <a:solidFill>
                        <a:schemeClr val="tx1"/>
                      </a:solidFill>
                    </a:lnR>
                    <a:lnT w="12700">
                      <a:solidFill>
                        <a:schemeClr val="tx1"/>
                      </a:solidFill>
                    </a:lnT>
                    <a:lnB w="12700">
                      <a:solidFill>
                        <a:schemeClr val="tx1"/>
                      </a:solidFill>
                    </a:lnB>
                    <a:solidFill>
                      <a:srgbClr val="FCFCFC"/>
                    </a:solidFill>
                  </a:tcPr>
                </a:tc>
                <a:extLst>
                  <a:ext uri="{0D108BD9-81ED-4DB2-BD59-A6C34878D82A}">
                    <a16:rowId xmlns:a16="http://schemas.microsoft.com/office/drawing/2014/main" val="4140143641"/>
                  </a:ext>
                </a:extLst>
              </a:tr>
              <a:tr h="370839">
                <a:tc>
                  <a:txBody>
                    <a:bodyPr/>
                    <a:lstStyle/>
                    <a:p>
                      <a:pPr lvl="0">
                        <a:buNone/>
                      </a:pPr>
                      <a:r>
                        <a:rPr lang="en-US"/>
                        <a:t>Maximum Payload (kg)</a:t>
                      </a:r>
                    </a:p>
                  </a:txBody>
                  <a:tcPr>
                    <a:lnL w="12700">
                      <a:solidFill>
                        <a:schemeClr val="tx1"/>
                      </a:solidFill>
                    </a:lnL>
                    <a:lnR w="12700">
                      <a:solidFill>
                        <a:schemeClr val="tx1"/>
                      </a:solidFill>
                    </a:lnR>
                    <a:lnT w="12700">
                      <a:solidFill>
                        <a:schemeClr val="tx1"/>
                      </a:solidFill>
                    </a:lnT>
                    <a:lnB w="12700">
                      <a:solidFill>
                        <a:schemeClr val="tx1"/>
                      </a:solidFill>
                    </a:lnB>
                    <a:solidFill>
                      <a:srgbClr val="F9CA0A"/>
                    </a:solidFill>
                  </a:tcPr>
                </a:tc>
                <a:tc>
                  <a:txBody>
                    <a:bodyPr/>
                    <a:lstStyle/>
                    <a:p>
                      <a:pPr lvl="0" algn="ctr">
                        <a:buNone/>
                      </a:pPr>
                      <a:r>
                        <a:rPr lang="en-US"/>
                        <a:t>28,000</a:t>
                      </a:r>
                    </a:p>
                  </a:txBody>
                  <a:tcPr>
                    <a:lnL w="12700">
                      <a:solidFill>
                        <a:schemeClr val="tx1"/>
                      </a:solidFill>
                    </a:lnL>
                    <a:lnR w="12700">
                      <a:solidFill>
                        <a:schemeClr val="tx1"/>
                      </a:solidFill>
                    </a:lnR>
                    <a:lnT w="12700">
                      <a:solidFill>
                        <a:schemeClr val="tx1"/>
                      </a:solidFill>
                    </a:lnT>
                    <a:lnB w="12700">
                      <a:solidFill>
                        <a:schemeClr val="tx1"/>
                      </a:solidFill>
                    </a:lnB>
                    <a:solidFill>
                      <a:srgbClr val="F9CA0A"/>
                    </a:solidFill>
                  </a:tcPr>
                </a:tc>
                <a:extLst>
                  <a:ext uri="{0D108BD9-81ED-4DB2-BD59-A6C34878D82A}">
                    <a16:rowId xmlns:a16="http://schemas.microsoft.com/office/drawing/2014/main" val="2077244248"/>
                  </a:ext>
                </a:extLst>
              </a:tr>
              <a:tr h="370838">
                <a:tc>
                  <a:txBody>
                    <a:bodyPr/>
                    <a:lstStyle/>
                    <a:p>
                      <a:pPr lvl="0">
                        <a:buNone/>
                      </a:pPr>
                      <a:r>
                        <a:rPr lang="en-US"/>
                        <a:t>Fuel Consumption (l/hour)</a:t>
                      </a:r>
                    </a:p>
                  </a:txBody>
                  <a:tcPr>
                    <a:lnL w="12700">
                      <a:solidFill>
                        <a:schemeClr val="tx1"/>
                      </a:solidFill>
                    </a:lnL>
                    <a:lnR w="12700">
                      <a:solidFill>
                        <a:schemeClr val="tx1"/>
                      </a:solidFill>
                    </a:lnR>
                    <a:lnT w="12700">
                      <a:solidFill>
                        <a:schemeClr val="tx1"/>
                      </a:solidFill>
                    </a:lnT>
                    <a:lnB w="12700">
                      <a:solidFill>
                        <a:schemeClr val="tx1"/>
                      </a:solidFill>
                    </a:lnB>
                    <a:solidFill>
                      <a:srgbClr val="FCFCFC"/>
                    </a:solidFill>
                  </a:tcPr>
                </a:tc>
                <a:tc>
                  <a:txBody>
                    <a:bodyPr/>
                    <a:lstStyle/>
                    <a:p>
                      <a:pPr lvl="0" algn="ctr">
                        <a:buNone/>
                      </a:pPr>
                      <a:r>
                        <a:rPr lang="en-US"/>
                        <a:t>2,028.5</a:t>
                      </a:r>
                    </a:p>
                  </a:txBody>
                  <a:tcPr>
                    <a:lnL w="12700">
                      <a:solidFill>
                        <a:schemeClr val="tx1"/>
                      </a:solidFill>
                    </a:lnL>
                    <a:lnR w="12700">
                      <a:solidFill>
                        <a:schemeClr val="tx1"/>
                      </a:solidFill>
                    </a:lnR>
                    <a:lnT w="12700">
                      <a:solidFill>
                        <a:schemeClr val="tx1"/>
                      </a:solidFill>
                    </a:lnT>
                    <a:lnB w="12700">
                      <a:solidFill>
                        <a:schemeClr val="tx1"/>
                      </a:solidFill>
                    </a:lnB>
                    <a:solidFill>
                      <a:srgbClr val="FCFCFC"/>
                    </a:solidFill>
                  </a:tcPr>
                </a:tc>
                <a:extLst>
                  <a:ext uri="{0D108BD9-81ED-4DB2-BD59-A6C34878D82A}">
                    <a16:rowId xmlns:a16="http://schemas.microsoft.com/office/drawing/2014/main" val="673084308"/>
                  </a:ext>
                </a:extLst>
              </a:tr>
              <a:tr h="352697">
                <a:tc>
                  <a:txBody>
                    <a:bodyPr/>
                    <a:lstStyle/>
                    <a:p>
                      <a:r>
                        <a:rPr lang="en-US"/>
                        <a:t>Lease Price (US$/month)</a:t>
                      </a:r>
                    </a:p>
                  </a:txBody>
                  <a:tcPr>
                    <a:lnL w="12700">
                      <a:solidFill>
                        <a:schemeClr val="tx1"/>
                      </a:solidFill>
                    </a:lnL>
                    <a:lnR w="12700">
                      <a:solidFill>
                        <a:schemeClr val="tx1"/>
                      </a:solidFill>
                    </a:lnR>
                    <a:lnT w="12700">
                      <a:solidFill>
                        <a:schemeClr val="tx1"/>
                      </a:solidFill>
                    </a:lnT>
                    <a:lnB w="12700">
                      <a:solidFill>
                        <a:schemeClr val="tx1"/>
                      </a:solidFill>
                    </a:lnB>
                    <a:solidFill>
                      <a:srgbClr val="F9CA0A"/>
                    </a:solidFill>
                  </a:tcPr>
                </a:tc>
                <a:tc>
                  <a:txBody>
                    <a:bodyPr/>
                    <a:lstStyle/>
                    <a:p>
                      <a:pPr algn="ctr"/>
                      <a:r>
                        <a:rPr lang="en-US"/>
                        <a:t>240,000</a:t>
                      </a:r>
                    </a:p>
                  </a:txBody>
                  <a:tcPr>
                    <a:lnL w="12700">
                      <a:solidFill>
                        <a:schemeClr val="tx1"/>
                      </a:solidFill>
                    </a:lnL>
                    <a:lnR w="12700">
                      <a:solidFill>
                        <a:schemeClr val="tx1"/>
                      </a:solidFill>
                    </a:lnR>
                    <a:lnT w="12700">
                      <a:solidFill>
                        <a:schemeClr val="tx1"/>
                      </a:solidFill>
                    </a:lnT>
                    <a:lnB w="12700">
                      <a:solidFill>
                        <a:schemeClr val="tx1"/>
                      </a:solidFill>
                    </a:lnB>
                    <a:solidFill>
                      <a:srgbClr val="F9CA0A"/>
                    </a:solidFill>
                  </a:tcPr>
                </a:tc>
                <a:extLst>
                  <a:ext uri="{0D108BD9-81ED-4DB2-BD59-A6C34878D82A}">
                    <a16:rowId xmlns:a16="http://schemas.microsoft.com/office/drawing/2014/main" val="1953603640"/>
                  </a:ext>
                </a:extLst>
              </a:tr>
            </a:tbl>
          </a:graphicData>
        </a:graphic>
      </p:graphicFrame>
      <p:pic>
        <p:nvPicPr>
          <p:cNvPr id="6" name="Picture 6">
            <a:extLst>
              <a:ext uri="{FF2B5EF4-FFF2-40B4-BE49-F238E27FC236}">
                <a16:creationId xmlns:a16="http://schemas.microsoft.com/office/drawing/2014/main" id="{70A70931-7618-4CE2-BB7B-83EB6107CD4F}"/>
              </a:ext>
            </a:extLst>
          </p:cNvPr>
          <p:cNvPicPr>
            <a:picLocks noChangeAspect="1"/>
          </p:cNvPicPr>
          <p:nvPr/>
        </p:nvPicPr>
        <p:blipFill>
          <a:blip r:embed="rId2"/>
          <a:stretch>
            <a:fillRect/>
          </a:stretch>
        </p:blipFill>
        <p:spPr>
          <a:xfrm>
            <a:off x="5967046" y="981076"/>
            <a:ext cx="5896706" cy="3301511"/>
          </a:xfrm>
          <a:prstGeom prst="rect">
            <a:avLst/>
          </a:prstGeom>
        </p:spPr>
      </p:pic>
      <p:pic>
        <p:nvPicPr>
          <p:cNvPr id="8" name="Picture 8">
            <a:extLst>
              <a:ext uri="{FF2B5EF4-FFF2-40B4-BE49-F238E27FC236}">
                <a16:creationId xmlns:a16="http://schemas.microsoft.com/office/drawing/2014/main" id="{2FF51BB3-1ABB-45BA-A006-0C57F66E1C7F}"/>
              </a:ext>
            </a:extLst>
          </p:cNvPr>
          <p:cNvPicPr>
            <a:picLocks noChangeAspect="1"/>
          </p:cNvPicPr>
          <p:nvPr/>
        </p:nvPicPr>
        <p:blipFill>
          <a:blip r:embed="rId3"/>
          <a:stretch>
            <a:fillRect/>
          </a:stretch>
        </p:blipFill>
        <p:spPr>
          <a:xfrm>
            <a:off x="5967046" y="4435006"/>
            <a:ext cx="5896706" cy="1774540"/>
          </a:xfrm>
          <a:prstGeom prst="rect">
            <a:avLst/>
          </a:prstGeom>
        </p:spPr>
      </p:pic>
      <p:pic>
        <p:nvPicPr>
          <p:cNvPr id="9" name="Picture 9" descr="A picture containing airplane&#10;&#10;Description automatically generated">
            <a:extLst>
              <a:ext uri="{FF2B5EF4-FFF2-40B4-BE49-F238E27FC236}">
                <a16:creationId xmlns:a16="http://schemas.microsoft.com/office/drawing/2014/main" id="{85C41BAF-E390-4EE8-A3F4-983527D3CCEA}"/>
              </a:ext>
            </a:extLst>
          </p:cNvPr>
          <p:cNvPicPr>
            <a:picLocks noChangeAspect="1"/>
          </p:cNvPicPr>
          <p:nvPr/>
        </p:nvPicPr>
        <p:blipFill>
          <a:blip r:embed="rId4"/>
          <a:stretch>
            <a:fillRect/>
          </a:stretch>
        </p:blipFill>
        <p:spPr>
          <a:xfrm>
            <a:off x="373715" y="4509877"/>
            <a:ext cx="5357445" cy="1334061"/>
          </a:xfrm>
          <a:prstGeom prst="rect">
            <a:avLst/>
          </a:prstGeom>
        </p:spPr>
      </p:pic>
      <p:pic>
        <p:nvPicPr>
          <p:cNvPr id="3" name="Picture 3" descr="Icon&#10;&#10;Description automatically generated">
            <a:extLst>
              <a:ext uri="{FF2B5EF4-FFF2-40B4-BE49-F238E27FC236}">
                <a16:creationId xmlns:a16="http://schemas.microsoft.com/office/drawing/2014/main" id="{5DA29A9E-E3FD-4ED0-B9CD-C006D133ABBE}"/>
              </a:ext>
            </a:extLst>
          </p:cNvPr>
          <p:cNvPicPr>
            <a:picLocks noChangeAspect="1"/>
          </p:cNvPicPr>
          <p:nvPr/>
        </p:nvPicPr>
        <p:blipFill>
          <a:blip r:embed="rId5"/>
          <a:stretch>
            <a:fillRect/>
          </a:stretch>
        </p:blipFill>
        <p:spPr>
          <a:xfrm>
            <a:off x="4386943" y="4283558"/>
            <a:ext cx="1230086" cy="674856"/>
          </a:xfrm>
          <a:prstGeom prst="rect">
            <a:avLst/>
          </a:prstGeom>
        </p:spPr>
      </p:pic>
      <p:pic>
        <p:nvPicPr>
          <p:cNvPr id="10" name="Picture 3" descr="Icon&#10;&#10;Description automatically generated">
            <a:extLst>
              <a:ext uri="{FF2B5EF4-FFF2-40B4-BE49-F238E27FC236}">
                <a16:creationId xmlns:a16="http://schemas.microsoft.com/office/drawing/2014/main" id="{C894E8C3-A858-49A4-B21D-B3A50217DFC0}"/>
              </a:ext>
            </a:extLst>
          </p:cNvPr>
          <p:cNvPicPr>
            <a:picLocks noChangeAspect="1"/>
          </p:cNvPicPr>
          <p:nvPr/>
        </p:nvPicPr>
        <p:blipFill>
          <a:blip r:embed="rId5"/>
          <a:stretch>
            <a:fillRect/>
          </a:stretch>
        </p:blipFill>
        <p:spPr>
          <a:xfrm>
            <a:off x="-718457" y="5959958"/>
            <a:ext cx="2188028" cy="1164713"/>
          </a:xfrm>
          <a:prstGeom prst="rect">
            <a:avLst/>
          </a:prstGeom>
        </p:spPr>
      </p:pic>
    </p:spTree>
    <p:extLst>
      <p:ext uri="{BB962C8B-B14F-4D97-AF65-F5344CB8AC3E}">
        <p14:creationId xmlns:p14="http://schemas.microsoft.com/office/powerpoint/2010/main" val="17380243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85518-DA6A-4D01-A269-0060FA20922C}"/>
              </a:ext>
            </a:extLst>
          </p:cNvPr>
          <p:cNvSpPr>
            <a:spLocks noGrp="1"/>
          </p:cNvSpPr>
          <p:nvPr>
            <p:ph type="title"/>
          </p:nvPr>
        </p:nvSpPr>
        <p:spPr>
          <a:xfrm>
            <a:off x="498764" y="584371"/>
            <a:ext cx="5835192" cy="604781"/>
          </a:xfrm>
        </p:spPr>
        <p:txBody>
          <a:bodyPr/>
          <a:lstStyle/>
          <a:p>
            <a:r>
              <a:rPr lang="en-US">
                <a:ea typeface="+mj-lt"/>
                <a:cs typeface="+mj-lt"/>
              </a:rPr>
              <a:t>Aircraft Livery</a:t>
            </a:r>
          </a:p>
        </p:txBody>
      </p:sp>
      <p:pic>
        <p:nvPicPr>
          <p:cNvPr id="5" name="Picture 4">
            <a:extLst>
              <a:ext uri="{FF2B5EF4-FFF2-40B4-BE49-F238E27FC236}">
                <a16:creationId xmlns:a16="http://schemas.microsoft.com/office/drawing/2014/main" id="{4214262F-7749-4852-AAFD-1EF8719471E4}"/>
              </a:ext>
            </a:extLst>
          </p:cNvPr>
          <p:cNvPicPr>
            <a:picLocks noChangeAspect="1"/>
          </p:cNvPicPr>
          <p:nvPr/>
        </p:nvPicPr>
        <p:blipFill>
          <a:blip r:embed="rId2"/>
          <a:stretch>
            <a:fillRect/>
          </a:stretch>
        </p:blipFill>
        <p:spPr>
          <a:xfrm>
            <a:off x="0" y="-78855"/>
            <a:ext cx="12192000" cy="6855288"/>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8361" y="5407743"/>
            <a:ext cx="4075242" cy="2215421"/>
          </a:xfrm>
          <a:prstGeom prst="rect">
            <a:avLst/>
          </a:prstGeom>
          <a:effectLst>
            <a:innerShdw blurRad="63500" dist="50800" dir="16200000">
              <a:prstClr val="black">
                <a:alpha val="50000"/>
              </a:prstClr>
            </a:innerShdw>
          </a:effectLst>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1536" y="4480193"/>
            <a:ext cx="2571136" cy="1397745"/>
          </a:xfrm>
          <a:prstGeom prst="rect">
            <a:avLst/>
          </a:prstGeom>
          <a:effectLst>
            <a:innerShdw blurRad="63500" dist="50800" dir="16200000">
              <a:prstClr val="black">
                <a:alpha val="50000"/>
              </a:prstClr>
            </a:innerShdw>
          </a:effectLst>
        </p:spPr>
      </p:pic>
    </p:spTree>
    <p:extLst>
      <p:ext uri="{BB962C8B-B14F-4D97-AF65-F5344CB8AC3E}">
        <p14:creationId xmlns:p14="http://schemas.microsoft.com/office/powerpoint/2010/main" val="30835385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AD7FF-5A76-4796-A726-EE0D7656D245}"/>
              </a:ext>
            </a:extLst>
          </p:cNvPr>
          <p:cNvSpPr>
            <a:spLocks noGrp="1"/>
          </p:cNvSpPr>
          <p:nvPr>
            <p:ph type="title"/>
          </p:nvPr>
        </p:nvSpPr>
        <p:spPr>
          <a:xfrm>
            <a:off x="498764" y="584371"/>
            <a:ext cx="9099281" cy="604781"/>
          </a:xfrm>
        </p:spPr>
        <p:txBody>
          <a:bodyPr/>
          <a:lstStyle/>
          <a:p>
            <a:r>
              <a:rPr lang="en-US">
                <a:cs typeface="Arial"/>
              </a:rPr>
              <a:t>Crew Rotation</a:t>
            </a:r>
            <a:endParaRPr lang="en-US"/>
          </a:p>
        </p:txBody>
      </p:sp>
      <p:sp>
        <p:nvSpPr>
          <p:cNvPr id="4" name="TextBox 3">
            <a:extLst>
              <a:ext uri="{FF2B5EF4-FFF2-40B4-BE49-F238E27FC236}">
                <a16:creationId xmlns:a16="http://schemas.microsoft.com/office/drawing/2014/main" id="{BED8CB38-0B70-4324-9D65-593AEBBE991D}"/>
              </a:ext>
            </a:extLst>
          </p:cNvPr>
          <p:cNvSpPr txBox="1"/>
          <p:nvPr/>
        </p:nvSpPr>
        <p:spPr>
          <a:xfrm>
            <a:off x="669471" y="1150257"/>
            <a:ext cx="10589984"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ea typeface="+mn-lt"/>
                <a:cs typeface="+mn-lt"/>
              </a:rPr>
              <a:t>1.  Define Constraints:</a:t>
            </a:r>
            <a:endParaRPr lang="en-US"/>
          </a:p>
          <a:p>
            <a:pPr marL="742950" lvl="1" indent="-285750">
              <a:buFont typeface="Arial"/>
              <a:buChar char="•"/>
            </a:pPr>
            <a:r>
              <a:rPr lang="en-US" sz="2000">
                <a:ea typeface="+mn-lt"/>
                <a:cs typeface="+mn-lt"/>
              </a:rPr>
              <a:t>Maximum Flight hour and Duty hour</a:t>
            </a:r>
            <a:endParaRPr lang="en-US"/>
          </a:p>
          <a:p>
            <a:pPr marL="742950" lvl="1" indent="-285750">
              <a:buFont typeface="Arial"/>
              <a:buChar char="•"/>
            </a:pPr>
            <a:r>
              <a:rPr lang="en-US" sz="2000">
                <a:ea typeface="+mn-lt"/>
                <a:cs typeface="+mn-lt"/>
              </a:rPr>
              <a:t>Minimum Rest hour</a:t>
            </a:r>
            <a:endParaRPr lang="en-US"/>
          </a:p>
          <a:p>
            <a:pPr marL="742950" lvl="1" indent="-285750">
              <a:buFont typeface="Arial"/>
              <a:buChar char="•"/>
            </a:pPr>
            <a:r>
              <a:rPr lang="en-US" sz="2000">
                <a:ea typeface="+mn-lt"/>
                <a:cs typeface="+mn-lt"/>
              </a:rPr>
              <a:t>Maximum flight hour for 2 pilot crew (7 days consecutive, calendar month, yearly)</a:t>
            </a:r>
            <a:endParaRPr lang="en-US"/>
          </a:p>
          <a:p>
            <a:r>
              <a:rPr lang="en-US" sz="2000">
                <a:ea typeface="+mn-lt"/>
                <a:cs typeface="+mn-lt"/>
              </a:rPr>
              <a:t>2.  Find Minimum Crew Needed:</a:t>
            </a:r>
          </a:p>
          <a:p>
            <a:pPr marL="800100" lvl="1" indent="-342900">
              <a:buFont typeface="Arial"/>
              <a:buChar char="•"/>
            </a:pPr>
            <a:r>
              <a:rPr lang="en-US" sz="2000">
                <a:ea typeface="+mn-lt"/>
                <a:cs typeface="+mn-lt"/>
              </a:rPr>
              <a:t>(Sum of flight hour/constraint) </a:t>
            </a:r>
            <a:endParaRPr lang="en-US" sz="2000"/>
          </a:p>
          <a:p>
            <a:pPr lvl="1"/>
            <a:endParaRPr lang="en-US" sz="2000">
              <a:ea typeface="+mn-lt"/>
              <a:cs typeface="+mn-lt"/>
            </a:endParaRPr>
          </a:p>
          <a:p>
            <a:endParaRPr lang="en-US" sz="2000"/>
          </a:p>
          <a:p>
            <a:pPr marL="285750" indent="-285750">
              <a:buFont typeface="Arial"/>
              <a:buChar char="•"/>
            </a:pPr>
            <a:endParaRPr lang="en-US"/>
          </a:p>
          <a:p>
            <a:endParaRPr lang="en-US" sz="2000"/>
          </a:p>
        </p:txBody>
      </p:sp>
      <p:graphicFrame>
        <p:nvGraphicFramePr>
          <p:cNvPr id="6" name="Table 5">
            <a:extLst>
              <a:ext uri="{FF2B5EF4-FFF2-40B4-BE49-F238E27FC236}">
                <a16:creationId xmlns:a16="http://schemas.microsoft.com/office/drawing/2014/main" id="{3769DA41-1C06-4D6C-A4CA-6F51CBD77076}"/>
              </a:ext>
            </a:extLst>
          </p:cNvPr>
          <p:cNvGraphicFramePr>
            <a:graphicFrameLocks noGrp="1"/>
          </p:cNvGraphicFramePr>
          <p:nvPr>
            <p:extLst>
              <p:ext uri="{D42A27DB-BD31-4B8C-83A1-F6EECF244321}">
                <p14:modId xmlns:p14="http://schemas.microsoft.com/office/powerpoint/2010/main" val="936065554"/>
              </p:ext>
            </p:extLst>
          </p:nvPr>
        </p:nvGraphicFramePr>
        <p:xfrm>
          <a:off x="3075214" y="3415393"/>
          <a:ext cx="8725950" cy="2558735"/>
        </p:xfrm>
        <a:graphic>
          <a:graphicData uri="http://schemas.openxmlformats.org/drawingml/2006/table">
            <a:tbl>
              <a:tblPr firstRow="1" bandRow="1">
                <a:tableStyleId>{5C22544A-7EE6-4342-B048-85BDC9FD1C3A}</a:tableStyleId>
              </a:tblPr>
              <a:tblGrid>
                <a:gridCol w="1510392">
                  <a:extLst>
                    <a:ext uri="{9D8B030D-6E8A-4147-A177-3AD203B41FA5}">
                      <a16:colId xmlns:a16="http://schemas.microsoft.com/office/drawing/2014/main" val="3716915873"/>
                    </a:ext>
                  </a:extLst>
                </a:gridCol>
                <a:gridCol w="1745490">
                  <a:extLst>
                    <a:ext uri="{9D8B030D-6E8A-4147-A177-3AD203B41FA5}">
                      <a16:colId xmlns:a16="http://schemas.microsoft.com/office/drawing/2014/main" val="1180771181"/>
                    </a:ext>
                  </a:extLst>
                </a:gridCol>
                <a:gridCol w="1530801">
                  <a:extLst>
                    <a:ext uri="{9D8B030D-6E8A-4147-A177-3AD203B41FA5}">
                      <a16:colId xmlns:a16="http://schemas.microsoft.com/office/drawing/2014/main" val="1220024155"/>
                    </a:ext>
                  </a:extLst>
                </a:gridCol>
                <a:gridCol w="1959428">
                  <a:extLst>
                    <a:ext uri="{9D8B030D-6E8A-4147-A177-3AD203B41FA5}">
                      <a16:colId xmlns:a16="http://schemas.microsoft.com/office/drawing/2014/main" val="3544431712"/>
                    </a:ext>
                  </a:extLst>
                </a:gridCol>
                <a:gridCol w="1979839">
                  <a:extLst>
                    <a:ext uri="{9D8B030D-6E8A-4147-A177-3AD203B41FA5}">
                      <a16:colId xmlns:a16="http://schemas.microsoft.com/office/drawing/2014/main" val="462263620"/>
                    </a:ext>
                  </a:extLst>
                </a:gridCol>
              </a:tblGrid>
              <a:tr h="538961">
                <a:tc>
                  <a:txBody>
                    <a:bodyPr/>
                    <a:lstStyle/>
                    <a:p>
                      <a:pPr algn="ctr"/>
                      <a:r>
                        <a:rPr lang="en-US" sz="2000" dirty="0">
                          <a:effectLst/>
                        </a:rPr>
                        <a:t>Rotation</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sz="2000" dirty="0">
                          <a:effectLst/>
                        </a:rPr>
                        <a:t>7 Days (hours)</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sz="2000" dirty="0">
                          <a:effectLst/>
                        </a:rPr>
                        <a:t>Monthly (hours)</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sz="2000" dirty="0">
                          <a:effectLst/>
                        </a:rPr>
                        <a:t>Yearly (hours)</a:t>
                      </a:r>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lgn="ctr">
                        <a:buNone/>
                      </a:pPr>
                      <a:r>
                        <a:rPr lang="en-US" sz="2000" dirty="0">
                          <a:effectLst/>
                        </a:rPr>
                        <a:t>Minimum Crew</a:t>
                      </a:r>
                    </a:p>
                  </a:txBody>
                  <a:tcPr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388932635"/>
                  </a:ext>
                </a:extLst>
              </a:tr>
              <a:tr h="526142">
                <a:tc>
                  <a:txBody>
                    <a:bodyPr/>
                    <a:lstStyle/>
                    <a:p>
                      <a:pPr algn="ctr"/>
                      <a:r>
                        <a:rPr lang="en-US" sz="2000" dirty="0">
                          <a:effectLst/>
                        </a:rPr>
                        <a:t>1</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FFFFF"/>
                    </a:solidFill>
                  </a:tcPr>
                </a:tc>
                <a:tc>
                  <a:txBody>
                    <a:bodyPr/>
                    <a:lstStyle/>
                    <a:p>
                      <a:pPr algn="ctr"/>
                      <a:r>
                        <a:rPr lang="en-US" sz="2000" dirty="0">
                          <a:effectLst/>
                        </a:rPr>
                        <a:t> </a:t>
                      </a:r>
                      <a:r>
                        <a:rPr lang="en-US" sz="2000" dirty="0"/>
                        <a:t>55.39</a:t>
                      </a:r>
                      <a:r>
                        <a:rPr lang="en-US" sz="2000" dirty="0">
                          <a:effectLst/>
                        </a:rPr>
                        <a:t> </a:t>
                      </a:r>
                      <a:endParaRPr lang="en-US" sz="2000" dirty="0"/>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FFFFF"/>
                    </a:solidFill>
                  </a:tcPr>
                </a:tc>
                <a:tc>
                  <a:txBody>
                    <a:bodyPr/>
                    <a:lstStyle/>
                    <a:p>
                      <a:pPr algn="ctr"/>
                      <a:r>
                        <a:rPr lang="en-US" sz="2000" dirty="0">
                          <a:effectLst/>
                        </a:rPr>
                        <a:t> </a:t>
                      </a:r>
                      <a:r>
                        <a:rPr lang="en-US" sz="2000" dirty="0"/>
                        <a:t>243.14</a:t>
                      </a:r>
                      <a:r>
                        <a:rPr lang="en-US" sz="2000" dirty="0">
                          <a:effectLst/>
                        </a:rPr>
                        <a:t> </a:t>
                      </a:r>
                      <a:endParaRPr lang="en-US" sz="2000" dirty="0"/>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FFFFF"/>
                    </a:solidFill>
                  </a:tcPr>
                </a:tc>
                <a:tc>
                  <a:txBody>
                    <a:bodyPr/>
                    <a:lstStyle/>
                    <a:p>
                      <a:pPr algn="ctr"/>
                      <a:r>
                        <a:rPr lang="en-US" sz="2000" dirty="0">
                          <a:effectLst/>
                        </a:rPr>
                        <a:t> </a:t>
                      </a:r>
                      <a:r>
                        <a:rPr lang="en-US" sz="2000" dirty="0"/>
                        <a:t>2,815</a:t>
                      </a:r>
                      <a:r>
                        <a:rPr lang="en-US" sz="2000" dirty="0">
                          <a:effectLst/>
                        </a:rPr>
                        <a:t> </a:t>
                      </a:r>
                      <a:endParaRPr lang="en-US" sz="2000" dirty="0"/>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rgbClr val="FFFFFF"/>
                    </a:solidFill>
                  </a:tcPr>
                </a:tc>
                <a:tc>
                  <a:txBody>
                    <a:bodyPr/>
                    <a:lstStyle/>
                    <a:p>
                      <a:pPr lvl="0" algn="ctr">
                        <a:buNone/>
                      </a:pPr>
                      <a:r>
                        <a:rPr lang="en-US" sz="2000" dirty="0">
                          <a:effectLst/>
                        </a:rPr>
                        <a:t>3</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FFFFF"/>
                    </a:solidFill>
                  </a:tcPr>
                </a:tc>
                <a:extLst>
                  <a:ext uri="{0D108BD9-81ED-4DB2-BD59-A6C34878D82A}">
                    <a16:rowId xmlns:a16="http://schemas.microsoft.com/office/drawing/2014/main" val="3920536574"/>
                  </a:ext>
                </a:extLst>
              </a:tr>
              <a:tr h="443851">
                <a:tc>
                  <a:txBody>
                    <a:bodyPr/>
                    <a:lstStyle/>
                    <a:p>
                      <a:pPr algn="ctr"/>
                      <a:r>
                        <a:rPr lang="en-US" sz="2000" dirty="0">
                          <a:effectLst/>
                        </a:rPr>
                        <a:t>2</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9CA0A"/>
                    </a:solidFill>
                  </a:tcPr>
                </a:tc>
                <a:tc>
                  <a:txBody>
                    <a:bodyPr/>
                    <a:lstStyle/>
                    <a:p>
                      <a:pPr algn="ctr"/>
                      <a:r>
                        <a:rPr lang="en-US" sz="2000" dirty="0">
                          <a:effectLst/>
                        </a:rPr>
                        <a:t> </a:t>
                      </a:r>
                      <a:r>
                        <a:rPr lang="en-US" sz="2000" dirty="0"/>
                        <a:t>97.64</a:t>
                      </a:r>
                      <a:r>
                        <a:rPr lang="en-US" sz="2000" dirty="0">
                          <a:effectLst/>
                        </a:rPr>
                        <a:t> </a:t>
                      </a:r>
                      <a:endParaRPr lang="en-US" sz="2000" dirty="0"/>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9CA0A"/>
                    </a:solidFill>
                  </a:tcPr>
                </a:tc>
                <a:tc>
                  <a:txBody>
                    <a:bodyPr/>
                    <a:lstStyle/>
                    <a:p>
                      <a:pPr algn="ctr"/>
                      <a:r>
                        <a:rPr lang="en-US" sz="2000" dirty="0">
                          <a:effectLst/>
                        </a:rPr>
                        <a:t> </a:t>
                      </a:r>
                      <a:r>
                        <a:rPr lang="en-US" sz="2000" dirty="0"/>
                        <a:t>418.47</a:t>
                      </a:r>
                      <a:r>
                        <a:rPr lang="en-US" sz="2000" dirty="0">
                          <a:effectLst/>
                        </a:rPr>
                        <a:t> </a:t>
                      </a:r>
                      <a:endParaRPr lang="en-US" sz="2000" dirty="0"/>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9CA0A"/>
                    </a:solidFill>
                  </a:tcPr>
                </a:tc>
                <a:tc>
                  <a:txBody>
                    <a:bodyPr/>
                    <a:lstStyle/>
                    <a:p>
                      <a:pPr algn="ctr"/>
                      <a:r>
                        <a:rPr lang="en-US" sz="2000" dirty="0">
                          <a:effectLst/>
                        </a:rPr>
                        <a:t> 3</a:t>
                      </a:r>
                      <a:r>
                        <a:rPr lang="en-US" sz="2000" dirty="0"/>
                        <a:t>,963</a:t>
                      </a:r>
                      <a:r>
                        <a:rPr lang="en-US" sz="2000" dirty="0">
                          <a:effectLst/>
                        </a:rPr>
                        <a:t> </a:t>
                      </a:r>
                      <a:endParaRPr lang="en-US" sz="2000" dirty="0"/>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rgbClr val="F9CA0A"/>
                    </a:solidFill>
                  </a:tcPr>
                </a:tc>
                <a:tc>
                  <a:txBody>
                    <a:bodyPr/>
                    <a:lstStyle/>
                    <a:p>
                      <a:pPr lvl="0" algn="ctr">
                        <a:buNone/>
                      </a:pPr>
                      <a:r>
                        <a:rPr lang="en-US" sz="2000" dirty="0">
                          <a:effectLst/>
                        </a:rPr>
                        <a:t>4</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9CA0A"/>
                    </a:solidFill>
                  </a:tcPr>
                </a:tc>
                <a:extLst>
                  <a:ext uri="{0D108BD9-81ED-4DB2-BD59-A6C34878D82A}">
                    <a16:rowId xmlns:a16="http://schemas.microsoft.com/office/drawing/2014/main" val="2531726923"/>
                  </a:ext>
                </a:extLst>
              </a:tr>
              <a:tr h="443851">
                <a:tc>
                  <a:txBody>
                    <a:bodyPr/>
                    <a:lstStyle/>
                    <a:p>
                      <a:pPr algn="ctr"/>
                      <a:r>
                        <a:rPr lang="en-US" sz="2000" dirty="0">
                          <a:effectLst/>
                        </a:rPr>
                        <a:t>3</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FFFFF"/>
                    </a:solidFill>
                  </a:tcPr>
                </a:tc>
                <a:tc>
                  <a:txBody>
                    <a:bodyPr/>
                    <a:lstStyle/>
                    <a:p>
                      <a:pPr algn="ctr"/>
                      <a:r>
                        <a:rPr lang="en-US" sz="2000" dirty="0">
                          <a:effectLst/>
                        </a:rPr>
                        <a:t> </a:t>
                      </a:r>
                      <a:r>
                        <a:rPr lang="en-US" sz="2000" dirty="0"/>
                        <a:t>87.97</a:t>
                      </a:r>
                      <a:r>
                        <a:rPr lang="en-US" sz="2000" dirty="0">
                          <a:effectLst/>
                        </a:rPr>
                        <a:t> </a:t>
                      </a:r>
                      <a:endParaRPr lang="en-US" sz="2000" dirty="0"/>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FFFFF"/>
                    </a:solidFill>
                  </a:tcPr>
                </a:tc>
                <a:tc>
                  <a:txBody>
                    <a:bodyPr/>
                    <a:lstStyle/>
                    <a:p>
                      <a:pPr algn="ctr"/>
                      <a:r>
                        <a:rPr lang="en-US" sz="2000" dirty="0">
                          <a:effectLst/>
                        </a:rPr>
                        <a:t> </a:t>
                      </a:r>
                      <a:r>
                        <a:rPr lang="en-US" sz="2000" dirty="0"/>
                        <a:t>377.03</a:t>
                      </a:r>
                      <a:r>
                        <a:rPr lang="en-US" sz="2000" dirty="0">
                          <a:effectLst/>
                        </a:rPr>
                        <a:t> </a:t>
                      </a:r>
                      <a:endParaRPr lang="en-US" sz="2000" dirty="0"/>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FFFFF"/>
                    </a:solidFill>
                  </a:tcPr>
                </a:tc>
                <a:tc>
                  <a:txBody>
                    <a:bodyPr/>
                    <a:lstStyle/>
                    <a:p>
                      <a:pPr algn="ctr"/>
                      <a:r>
                        <a:rPr lang="en-US" sz="2000" dirty="0">
                          <a:effectLst/>
                        </a:rPr>
                        <a:t> 3</a:t>
                      </a:r>
                      <a:r>
                        <a:rPr lang="en-US" sz="2000" dirty="0"/>
                        <a:t>,737</a:t>
                      </a:r>
                      <a:r>
                        <a:rPr lang="en-US" sz="2000" dirty="0">
                          <a:effectLst/>
                        </a:rPr>
                        <a:t> </a:t>
                      </a:r>
                      <a:endParaRPr lang="en-US" sz="2000" dirty="0"/>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rgbClr val="FFFFFF"/>
                    </a:solidFill>
                  </a:tcPr>
                </a:tc>
                <a:tc>
                  <a:txBody>
                    <a:bodyPr/>
                    <a:lstStyle/>
                    <a:p>
                      <a:pPr lvl="0" algn="ctr">
                        <a:buNone/>
                      </a:pPr>
                      <a:r>
                        <a:rPr lang="en-US" sz="2000" dirty="0">
                          <a:effectLst/>
                        </a:rPr>
                        <a:t>4</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FFFFF"/>
                    </a:solidFill>
                  </a:tcPr>
                </a:tc>
                <a:extLst>
                  <a:ext uri="{0D108BD9-81ED-4DB2-BD59-A6C34878D82A}">
                    <a16:rowId xmlns:a16="http://schemas.microsoft.com/office/drawing/2014/main" val="1120954781"/>
                  </a:ext>
                </a:extLst>
              </a:tr>
              <a:tr h="443851">
                <a:tc>
                  <a:txBody>
                    <a:bodyPr/>
                    <a:lstStyle/>
                    <a:p>
                      <a:pPr algn="ctr"/>
                      <a:r>
                        <a:rPr lang="en-US" sz="2000" dirty="0">
                          <a:effectLst/>
                        </a:rPr>
                        <a:t>4</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9CA0A"/>
                    </a:solidFill>
                  </a:tcPr>
                </a:tc>
                <a:tc>
                  <a:txBody>
                    <a:bodyPr/>
                    <a:lstStyle/>
                    <a:p>
                      <a:pPr algn="ctr"/>
                      <a:r>
                        <a:rPr lang="en-US" sz="2000" dirty="0">
                          <a:effectLst/>
                        </a:rPr>
                        <a:t> </a:t>
                      </a:r>
                      <a:r>
                        <a:rPr lang="en-US" sz="2000" dirty="0"/>
                        <a:t>99.36</a:t>
                      </a:r>
                      <a:r>
                        <a:rPr lang="en-US" sz="2000" dirty="0">
                          <a:effectLst/>
                        </a:rPr>
                        <a:t> </a:t>
                      </a:r>
                      <a:endParaRPr lang="en-US" sz="2000" dirty="0"/>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9CA0A"/>
                    </a:solidFill>
                  </a:tcPr>
                </a:tc>
                <a:tc>
                  <a:txBody>
                    <a:bodyPr/>
                    <a:lstStyle/>
                    <a:p>
                      <a:pPr algn="ctr"/>
                      <a:r>
                        <a:rPr lang="en-US" sz="2000" dirty="0">
                          <a:effectLst/>
                        </a:rPr>
                        <a:t> </a:t>
                      </a:r>
                      <a:r>
                        <a:rPr lang="en-US" sz="2000" dirty="0"/>
                        <a:t>425.85</a:t>
                      </a:r>
                      <a:r>
                        <a:rPr lang="en-US" sz="2000" dirty="0">
                          <a:effectLst/>
                        </a:rPr>
                        <a:t> </a:t>
                      </a:r>
                      <a:endParaRPr lang="en-US" sz="2000" dirty="0"/>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9CA0A"/>
                    </a:solidFill>
                  </a:tcPr>
                </a:tc>
                <a:tc>
                  <a:txBody>
                    <a:bodyPr/>
                    <a:lstStyle/>
                    <a:p>
                      <a:pPr algn="ctr"/>
                      <a:r>
                        <a:rPr lang="en-US" sz="2000" dirty="0">
                          <a:effectLst/>
                        </a:rPr>
                        <a:t> 4</a:t>
                      </a:r>
                      <a:r>
                        <a:rPr lang="en-US" sz="2000" dirty="0"/>
                        <a:t>,115</a:t>
                      </a:r>
                      <a:r>
                        <a:rPr lang="en-US" sz="2000" dirty="0">
                          <a:effectLst/>
                        </a:rPr>
                        <a:t> </a:t>
                      </a:r>
                      <a:endParaRPr lang="en-US" sz="2000" dirty="0"/>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rgbClr val="F9CA0A"/>
                    </a:solidFill>
                  </a:tcPr>
                </a:tc>
                <a:tc>
                  <a:txBody>
                    <a:bodyPr/>
                    <a:lstStyle/>
                    <a:p>
                      <a:pPr lvl="0" algn="ctr">
                        <a:buNone/>
                      </a:pPr>
                      <a:r>
                        <a:rPr lang="en-US" sz="2000" dirty="0">
                          <a:effectLst/>
                        </a:rPr>
                        <a:t>4</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9CA0A"/>
                    </a:solidFill>
                  </a:tcPr>
                </a:tc>
                <a:extLst>
                  <a:ext uri="{0D108BD9-81ED-4DB2-BD59-A6C34878D82A}">
                    <a16:rowId xmlns:a16="http://schemas.microsoft.com/office/drawing/2014/main" val="2030462216"/>
                  </a:ext>
                </a:extLst>
              </a:tr>
            </a:tbl>
          </a:graphicData>
        </a:graphic>
      </p:graphicFrame>
      <p:sp>
        <p:nvSpPr>
          <p:cNvPr id="7" name="TextBox 6">
            <a:extLst>
              <a:ext uri="{FF2B5EF4-FFF2-40B4-BE49-F238E27FC236}">
                <a16:creationId xmlns:a16="http://schemas.microsoft.com/office/drawing/2014/main" id="{816DBAAB-239F-4392-82E8-4E15D32213F6}"/>
              </a:ext>
            </a:extLst>
          </p:cNvPr>
          <p:cNvSpPr txBox="1"/>
          <p:nvPr/>
        </p:nvSpPr>
        <p:spPr>
          <a:xfrm>
            <a:off x="2139042" y="449761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10" name="TextBox 9">
            <a:extLst>
              <a:ext uri="{FF2B5EF4-FFF2-40B4-BE49-F238E27FC236}">
                <a16:creationId xmlns:a16="http://schemas.microsoft.com/office/drawing/2014/main" id="{2F5DEF2F-267C-45FB-ADE5-9C444956A118}"/>
              </a:ext>
            </a:extLst>
          </p:cNvPr>
          <p:cNvSpPr txBox="1"/>
          <p:nvPr/>
        </p:nvSpPr>
        <p:spPr>
          <a:xfrm>
            <a:off x="4633686" y="299175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3" name="Picture 4">
            <a:extLst>
              <a:ext uri="{FF2B5EF4-FFF2-40B4-BE49-F238E27FC236}">
                <a16:creationId xmlns:a16="http://schemas.microsoft.com/office/drawing/2014/main" id="{70F099BE-6008-41D4-93BD-EE720C9AA461}"/>
              </a:ext>
            </a:extLst>
          </p:cNvPr>
          <p:cNvPicPr>
            <a:picLocks noChangeAspect="1"/>
          </p:cNvPicPr>
          <p:nvPr/>
        </p:nvPicPr>
        <p:blipFill>
          <a:blip r:embed="rId2"/>
          <a:stretch>
            <a:fillRect/>
          </a:stretch>
        </p:blipFill>
        <p:spPr>
          <a:xfrm>
            <a:off x="2721" y="3725156"/>
            <a:ext cx="2498272" cy="3136046"/>
          </a:xfrm>
          <a:prstGeom prst="rect">
            <a:avLst/>
          </a:prstGeom>
        </p:spPr>
      </p:pic>
    </p:spTree>
    <p:extLst>
      <p:ext uri="{BB962C8B-B14F-4D97-AF65-F5344CB8AC3E}">
        <p14:creationId xmlns:p14="http://schemas.microsoft.com/office/powerpoint/2010/main" val="15092878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AD7FF-5A76-4796-A726-EE0D7656D245}"/>
              </a:ext>
            </a:extLst>
          </p:cNvPr>
          <p:cNvSpPr>
            <a:spLocks noGrp="1"/>
          </p:cNvSpPr>
          <p:nvPr>
            <p:ph type="title"/>
          </p:nvPr>
        </p:nvSpPr>
        <p:spPr>
          <a:xfrm>
            <a:off x="498764" y="584371"/>
            <a:ext cx="9099281" cy="604781"/>
          </a:xfrm>
        </p:spPr>
        <p:txBody>
          <a:bodyPr/>
          <a:lstStyle/>
          <a:p>
            <a:r>
              <a:rPr lang="en-US">
                <a:cs typeface="Arial"/>
              </a:rPr>
              <a:t>Crew Rotation</a:t>
            </a:r>
            <a:endParaRPr lang="en-US"/>
          </a:p>
        </p:txBody>
      </p:sp>
      <p:sp>
        <p:nvSpPr>
          <p:cNvPr id="4" name="TextBox 3">
            <a:extLst>
              <a:ext uri="{FF2B5EF4-FFF2-40B4-BE49-F238E27FC236}">
                <a16:creationId xmlns:a16="http://schemas.microsoft.com/office/drawing/2014/main" id="{BED8CB38-0B70-4324-9D65-593AEBBE991D}"/>
              </a:ext>
            </a:extLst>
          </p:cNvPr>
          <p:cNvSpPr txBox="1"/>
          <p:nvPr/>
        </p:nvSpPr>
        <p:spPr>
          <a:xfrm>
            <a:off x="1009760" y="1540328"/>
            <a:ext cx="7995558" cy="40626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ea typeface="+mn-lt"/>
                <a:cs typeface="+mn-lt"/>
              </a:rPr>
              <a:t>3.  Arrange Crew Sets for each rotation:</a:t>
            </a:r>
            <a:endParaRPr lang="en-US"/>
          </a:p>
          <a:p>
            <a:pPr marL="800100" lvl="1" indent="-342900">
              <a:buFont typeface="Arial"/>
              <a:buChar char="•"/>
            </a:pPr>
            <a:r>
              <a:rPr lang="en-US" sz="2000">
                <a:ea typeface="+mn-lt"/>
                <a:cs typeface="+mn-lt"/>
              </a:rPr>
              <a:t>Arrange each crew set for each rotation in order to have a </a:t>
            </a:r>
            <a:r>
              <a:rPr lang="en-US" sz="2000" u="sng">
                <a:ea typeface="+mn-lt"/>
                <a:cs typeface="+mn-lt"/>
              </a:rPr>
              <a:t>regular schedule</a:t>
            </a:r>
            <a:r>
              <a:rPr lang="en-US" sz="2000">
                <a:ea typeface="+mn-lt"/>
                <a:cs typeface="+mn-lt"/>
              </a:rPr>
              <a:t> and is divided equally in order to </a:t>
            </a:r>
            <a:r>
              <a:rPr lang="en-US" sz="2000" u="sng">
                <a:ea typeface="+mn-lt"/>
                <a:cs typeface="+mn-lt"/>
              </a:rPr>
              <a:t>utilize each crew set effectively</a:t>
            </a:r>
            <a:r>
              <a:rPr lang="en-US" sz="2000">
                <a:ea typeface="+mn-lt"/>
                <a:cs typeface="+mn-lt"/>
              </a:rPr>
              <a:t>. This is done in unison with flight scheduling</a:t>
            </a:r>
          </a:p>
          <a:p>
            <a:pPr lvl="1"/>
            <a:endParaRPr lang="en-US" sz="2000">
              <a:ea typeface="+mn-lt"/>
              <a:cs typeface="+mn-lt"/>
            </a:endParaRPr>
          </a:p>
          <a:p>
            <a:r>
              <a:rPr lang="en-US" sz="2000">
                <a:ea typeface="+mn-lt"/>
                <a:cs typeface="+mn-lt"/>
              </a:rPr>
              <a:t>4.  Check Feasibility:</a:t>
            </a:r>
            <a:endParaRPr lang="en-US">
              <a:ea typeface="+mn-lt"/>
              <a:cs typeface="+mn-lt"/>
            </a:endParaRPr>
          </a:p>
          <a:p>
            <a:pPr marL="800100" lvl="1" indent="-342900">
              <a:buFont typeface="Arial"/>
              <a:buChar char="•"/>
            </a:pPr>
            <a:r>
              <a:rPr lang="en-US" sz="2000"/>
              <a:t>Check if the schedule generated is feasible using the regulated </a:t>
            </a:r>
            <a:r>
              <a:rPr lang="en-US" sz="2000" u="sng"/>
              <a:t>time constraints</a:t>
            </a:r>
            <a:r>
              <a:rPr lang="en-US" sz="2000"/>
              <a:t>, and new constraints such as </a:t>
            </a:r>
            <a:r>
              <a:rPr lang="en-US" sz="2000" u="sng"/>
              <a:t>airport operating hours</a:t>
            </a:r>
          </a:p>
          <a:p>
            <a:pPr marL="800100" lvl="1" indent="-342900">
              <a:buFont typeface="Arial"/>
              <a:buChar char="•"/>
            </a:pPr>
            <a:endParaRPr lang="en-US" sz="2000"/>
          </a:p>
          <a:p>
            <a:pPr marL="285750" indent="-285750">
              <a:buFont typeface="Arial"/>
              <a:buChar char="•"/>
            </a:pPr>
            <a:endParaRPr lang="en-US"/>
          </a:p>
          <a:p>
            <a:endParaRPr lang="en-US" sz="2000"/>
          </a:p>
        </p:txBody>
      </p:sp>
      <p:pic>
        <p:nvPicPr>
          <p:cNvPr id="3" name="Picture 10" descr="Icon&#10;&#10;Description automatically generated">
            <a:extLst>
              <a:ext uri="{FF2B5EF4-FFF2-40B4-BE49-F238E27FC236}">
                <a16:creationId xmlns:a16="http://schemas.microsoft.com/office/drawing/2014/main" id="{5E4431EE-8649-4B0B-8956-C407127F7167}"/>
              </a:ext>
            </a:extLst>
          </p:cNvPr>
          <p:cNvPicPr>
            <a:picLocks noChangeAspect="1"/>
          </p:cNvPicPr>
          <p:nvPr/>
        </p:nvPicPr>
        <p:blipFill>
          <a:blip r:embed="rId2"/>
          <a:stretch>
            <a:fillRect/>
          </a:stretch>
        </p:blipFill>
        <p:spPr>
          <a:xfrm>
            <a:off x="10325100" y="3658"/>
            <a:ext cx="2743200" cy="1491284"/>
          </a:xfrm>
          <a:prstGeom prst="rect">
            <a:avLst/>
          </a:prstGeom>
        </p:spPr>
      </p:pic>
      <p:pic>
        <p:nvPicPr>
          <p:cNvPr id="7" name="Picture 3" descr="Icon&#10;&#10;Description automatically generated">
            <a:extLst>
              <a:ext uri="{FF2B5EF4-FFF2-40B4-BE49-F238E27FC236}">
                <a16:creationId xmlns:a16="http://schemas.microsoft.com/office/drawing/2014/main" id="{1AD7ABF9-B99D-4571-99B1-7D404D9B6917}"/>
              </a:ext>
            </a:extLst>
          </p:cNvPr>
          <p:cNvPicPr>
            <a:picLocks noChangeAspect="1"/>
          </p:cNvPicPr>
          <p:nvPr/>
        </p:nvPicPr>
        <p:blipFill rotWithShape="1">
          <a:blip r:embed="rId3"/>
          <a:srcRect l="-4612" t="-233" r="-397" b="645"/>
          <a:stretch/>
        </p:blipFill>
        <p:spPr>
          <a:xfrm>
            <a:off x="-667694" y="4995885"/>
            <a:ext cx="3153028" cy="1608069"/>
          </a:xfrm>
          <a:prstGeom prst="rect">
            <a:avLst/>
          </a:prstGeom>
        </p:spPr>
      </p:pic>
    </p:spTree>
    <p:extLst>
      <p:ext uri="{BB962C8B-B14F-4D97-AF65-F5344CB8AC3E}">
        <p14:creationId xmlns:p14="http://schemas.microsoft.com/office/powerpoint/2010/main" val="893841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AD7FF-5A76-4796-A726-EE0D7656D245}"/>
              </a:ext>
            </a:extLst>
          </p:cNvPr>
          <p:cNvSpPr>
            <a:spLocks noGrp="1"/>
          </p:cNvSpPr>
          <p:nvPr>
            <p:ph type="title"/>
          </p:nvPr>
        </p:nvSpPr>
        <p:spPr>
          <a:xfrm>
            <a:off x="348519" y="389382"/>
            <a:ext cx="9099281" cy="604781"/>
          </a:xfrm>
        </p:spPr>
        <p:txBody>
          <a:bodyPr/>
          <a:lstStyle/>
          <a:p>
            <a:r>
              <a:rPr lang="en-US">
                <a:cs typeface="Arial"/>
              </a:rPr>
              <a:t>Crew Rotation </a:t>
            </a:r>
            <a:endParaRPr lang="en-US"/>
          </a:p>
        </p:txBody>
      </p:sp>
      <p:sp>
        <p:nvSpPr>
          <p:cNvPr id="3" name="TextBox 2">
            <a:extLst>
              <a:ext uri="{FF2B5EF4-FFF2-40B4-BE49-F238E27FC236}">
                <a16:creationId xmlns:a16="http://schemas.microsoft.com/office/drawing/2014/main" id="{E2D88AC4-0519-42CC-9D27-996FC0D88470}"/>
              </a:ext>
            </a:extLst>
          </p:cNvPr>
          <p:cNvSpPr txBox="1"/>
          <p:nvPr/>
        </p:nvSpPr>
        <p:spPr>
          <a:xfrm>
            <a:off x="493594" y="133520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4" name="TextBox 3">
            <a:extLst>
              <a:ext uri="{FF2B5EF4-FFF2-40B4-BE49-F238E27FC236}">
                <a16:creationId xmlns:a16="http://schemas.microsoft.com/office/drawing/2014/main" id="{35A015D8-949B-4A60-8287-017E92A7A7CC}"/>
              </a:ext>
            </a:extLst>
          </p:cNvPr>
          <p:cNvSpPr txBox="1"/>
          <p:nvPr/>
        </p:nvSpPr>
        <p:spPr>
          <a:xfrm>
            <a:off x="7880981" y="243384"/>
            <a:ext cx="3203275" cy="5375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2800" b="1" i="1"/>
              <a:t>15+4 Sets of Crew</a:t>
            </a:r>
          </a:p>
        </p:txBody>
      </p:sp>
      <p:pic>
        <p:nvPicPr>
          <p:cNvPr id="11" name="Picture 11">
            <a:extLst>
              <a:ext uri="{FF2B5EF4-FFF2-40B4-BE49-F238E27FC236}">
                <a16:creationId xmlns:a16="http://schemas.microsoft.com/office/drawing/2014/main" id="{5496088F-45E6-4F63-9807-6A16316BB250}"/>
              </a:ext>
            </a:extLst>
          </p:cNvPr>
          <p:cNvPicPr>
            <a:picLocks noChangeAspect="1"/>
          </p:cNvPicPr>
          <p:nvPr/>
        </p:nvPicPr>
        <p:blipFill>
          <a:blip r:embed="rId2"/>
          <a:stretch>
            <a:fillRect/>
          </a:stretch>
        </p:blipFill>
        <p:spPr>
          <a:xfrm>
            <a:off x="3660475" y="956759"/>
            <a:ext cx="8249727" cy="4470028"/>
          </a:xfrm>
          <a:prstGeom prst="rect">
            <a:avLst/>
          </a:prstGeom>
        </p:spPr>
      </p:pic>
      <p:sp>
        <p:nvSpPr>
          <p:cNvPr id="13" name="TextBox 12">
            <a:extLst>
              <a:ext uri="{FF2B5EF4-FFF2-40B4-BE49-F238E27FC236}">
                <a16:creationId xmlns:a16="http://schemas.microsoft.com/office/drawing/2014/main" id="{62672C5A-92CC-461D-BA3F-91D11D9CC1EE}"/>
              </a:ext>
            </a:extLst>
          </p:cNvPr>
          <p:cNvSpPr txBox="1"/>
          <p:nvPr/>
        </p:nvSpPr>
        <p:spPr>
          <a:xfrm>
            <a:off x="3582148" y="5462363"/>
            <a:ext cx="7890294"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Reserve Crew : </a:t>
            </a:r>
          </a:p>
          <a:p>
            <a:r>
              <a:rPr lang="en-US" sz="2000"/>
              <a:t>4 crew sets stationed in reserve in case of unusual occurrences, one crew set for each rotation and is placed at the start of the rotation</a:t>
            </a:r>
          </a:p>
        </p:txBody>
      </p:sp>
      <p:pic>
        <p:nvPicPr>
          <p:cNvPr id="14" name="Picture 14" descr="Table&#10;&#10;Description automatically generated">
            <a:extLst>
              <a:ext uri="{FF2B5EF4-FFF2-40B4-BE49-F238E27FC236}">
                <a16:creationId xmlns:a16="http://schemas.microsoft.com/office/drawing/2014/main" id="{66707B60-8D04-441C-A94A-4CCF0E9EA166}"/>
              </a:ext>
            </a:extLst>
          </p:cNvPr>
          <p:cNvPicPr>
            <a:picLocks noChangeAspect="1"/>
          </p:cNvPicPr>
          <p:nvPr/>
        </p:nvPicPr>
        <p:blipFill>
          <a:blip r:embed="rId3"/>
          <a:stretch>
            <a:fillRect/>
          </a:stretch>
        </p:blipFill>
        <p:spPr>
          <a:xfrm>
            <a:off x="368061" y="1166863"/>
            <a:ext cx="3059501" cy="3934801"/>
          </a:xfrm>
          <a:prstGeom prst="rect">
            <a:avLst/>
          </a:prstGeom>
        </p:spPr>
      </p:pic>
    </p:spTree>
    <p:extLst>
      <p:ext uri="{BB962C8B-B14F-4D97-AF65-F5344CB8AC3E}">
        <p14:creationId xmlns:p14="http://schemas.microsoft.com/office/powerpoint/2010/main" val="15582593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F063A1B-D464-4196-8B83-4E4230D66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59857" y="1110642"/>
            <a:ext cx="2011668" cy="1093602"/>
          </a:xfrm>
          <a:prstGeom prst="rect">
            <a:avLst/>
          </a:prstGeom>
        </p:spPr>
      </p:pic>
      <p:sp>
        <p:nvSpPr>
          <p:cNvPr id="10" name="Title 1">
            <a:extLst>
              <a:ext uri="{FF2B5EF4-FFF2-40B4-BE49-F238E27FC236}">
                <a16:creationId xmlns:a16="http://schemas.microsoft.com/office/drawing/2014/main" id="{E0805815-297A-4E87-8E98-1B9CEB35B84F}"/>
              </a:ext>
            </a:extLst>
          </p:cNvPr>
          <p:cNvSpPr txBox="1">
            <a:spLocks/>
          </p:cNvSpPr>
          <p:nvPr/>
        </p:nvSpPr>
        <p:spPr>
          <a:xfrm>
            <a:off x="2415983" y="3433661"/>
            <a:ext cx="7369451" cy="45830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600" b="1">
                <a:solidFill>
                  <a:srgbClr val="FFC000"/>
                </a:solidFill>
                <a:latin typeface="Javanese Text"/>
                <a:ea typeface="Roboto"/>
              </a:rPr>
              <a:t>Financial Plan</a:t>
            </a:r>
            <a:endParaRPr lang="en-US"/>
          </a:p>
        </p:txBody>
      </p:sp>
    </p:spTree>
    <p:extLst>
      <p:ext uri="{BB962C8B-B14F-4D97-AF65-F5344CB8AC3E}">
        <p14:creationId xmlns:p14="http://schemas.microsoft.com/office/powerpoint/2010/main" val="25637860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85518-DA6A-4D01-A269-0060FA20922C}"/>
              </a:ext>
            </a:extLst>
          </p:cNvPr>
          <p:cNvSpPr>
            <a:spLocks noGrp="1"/>
          </p:cNvSpPr>
          <p:nvPr>
            <p:ph type="title"/>
          </p:nvPr>
        </p:nvSpPr>
        <p:spPr>
          <a:xfrm>
            <a:off x="498764" y="584371"/>
            <a:ext cx="5835192" cy="604781"/>
          </a:xfrm>
        </p:spPr>
        <p:txBody>
          <a:bodyPr/>
          <a:lstStyle/>
          <a:p>
            <a:r>
              <a:rPr lang="en-US">
                <a:ea typeface="+mj-lt"/>
                <a:cs typeface="+mj-lt"/>
              </a:rPr>
              <a:t>Aglis Cost Structure</a:t>
            </a:r>
          </a:p>
        </p:txBody>
      </p:sp>
      <p:graphicFrame>
        <p:nvGraphicFramePr>
          <p:cNvPr id="8" name="Chart 7">
            <a:extLst>
              <a:ext uri="{FF2B5EF4-FFF2-40B4-BE49-F238E27FC236}">
                <a16:creationId xmlns:a16="http://schemas.microsoft.com/office/drawing/2014/main" id="{030DC42E-5B51-4F3C-A0A3-A2A146275635}"/>
              </a:ext>
            </a:extLst>
          </p:cNvPr>
          <p:cNvGraphicFramePr>
            <a:graphicFrameLocks/>
          </p:cNvGraphicFramePr>
          <p:nvPr>
            <p:extLst>
              <p:ext uri="{D42A27DB-BD31-4B8C-83A1-F6EECF244321}">
                <p14:modId xmlns:p14="http://schemas.microsoft.com/office/powerpoint/2010/main" val="1623314549"/>
              </p:ext>
            </p:extLst>
          </p:nvPr>
        </p:nvGraphicFramePr>
        <p:xfrm>
          <a:off x="6096000" y="1734810"/>
          <a:ext cx="5722892" cy="389361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a:extLst>
              <a:ext uri="{FF2B5EF4-FFF2-40B4-BE49-F238E27FC236}">
                <a16:creationId xmlns:a16="http://schemas.microsoft.com/office/drawing/2014/main" id="{23512F55-06C8-4767-BFD3-5402DACC37C5}"/>
              </a:ext>
            </a:extLst>
          </p:cNvPr>
          <p:cNvGraphicFramePr>
            <a:graphicFrameLocks/>
          </p:cNvGraphicFramePr>
          <p:nvPr>
            <p:extLst>
              <p:ext uri="{D42A27DB-BD31-4B8C-83A1-F6EECF244321}">
                <p14:modId xmlns:p14="http://schemas.microsoft.com/office/powerpoint/2010/main" val="3565935915"/>
              </p:ext>
            </p:extLst>
          </p:nvPr>
        </p:nvGraphicFramePr>
        <p:xfrm>
          <a:off x="220642" y="1734809"/>
          <a:ext cx="5279245" cy="4107705"/>
        </p:xfrm>
        <a:graphic>
          <a:graphicData uri="http://schemas.openxmlformats.org/drawingml/2006/chart">
            <c:chart xmlns:c="http://schemas.openxmlformats.org/drawingml/2006/chart" xmlns:r="http://schemas.openxmlformats.org/officeDocument/2006/relationships" r:id="rId3"/>
          </a:graphicData>
        </a:graphic>
      </p:graphicFrame>
      <p:pic>
        <p:nvPicPr>
          <p:cNvPr id="3" name="Picture 3" descr="Icon&#10;&#10;Description automatically generated">
            <a:extLst>
              <a:ext uri="{FF2B5EF4-FFF2-40B4-BE49-F238E27FC236}">
                <a16:creationId xmlns:a16="http://schemas.microsoft.com/office/drawing/2014/main" id="{30D5BC38-8F78-4EC1-BA4E-3CF04CBE6DC4}"/>
              </a:ext>
            </a:extLst>
          </p:cNvPr>
          <p:cNvPicPr>
            <a:picLocks noChangeAspect="1"/>
          </p:cNvPicPr>
          <p:nvPr/>
        </p:nvPicPr>
        <p:blipFill>
          <a:blip r:embed="rId4"/>
          <a:stretch>
            <a:fillRect/>
          </a:stretch>
        </p:blipFill>
        <p:spPr>
          <a:xfrm>
            <a:off x="-802943" y="5708612"/>
            <a:ext cx="2743200" cy="1491284"/>
          </a:xfrm>
          <a:prstGeom prst="rect">
            <a:avLst/>
          </a:prstGeom>
        </p:spPr>
      </p:pic>
      <p:pic>
        <p:nvPicPr>
          <p:cNvPr id="6" name="Picture 3" descr="Icon&#10;&#10;Description automatically generated">
            <a:extLst>
              <a:ext uri="{FF2B5EF4-FFF2-40B4-BE49-F238E27FC236}">
                <a16:creationId xmlns:a16="http://schemas.microsoft.com/office/drawing/2014/main" id="{D2D7F444-9136-4104-8E51-0703E0F72944}"/>
              </a:ext>
            </a:extLst>
          </p:cNvPr>
          <p:cNvPicPr>
            <a:picLocks noChangeAspect="1"/>
          </p:cNvPicPr>
          <p:nvPr/>
        </p:nvPicPr>
        <p:blipFill>
          <a:blip r:embed="rId4"/>
          <a:stretch>
            <a:fillRect/>
          </a:stretch>
        </p:blipFill>
        <p:spPr>
          <a:xfrm>
            <a:off x="10399595" y="-57568"/>
            <a:ext cx="2743200" cy="1491284"/>
          </a:xfrm>
          <a:prstGeom prst="rect">
            <a:avLst/>
          </a:prstGeom>
        </p:spPr>
      </p:pic>
      <p:cxnSp>
        <p:nvCxnSpPr>
          <p:cNvPr id="5" name="Straight Arrow Connector 4">
            <a:extLst>
              <a:ext uri="{FF2B5EF4-FFF2-40B4-BE49-F238E27FC236}">
                <a16:creationId xmlns:a16="http://schemas.microsoft.com/office/drawing/2014/main" id="{37B2C5A7-06C3-455A-8426-AB251F7F0711}"/>
              </a:ext>
            </a:extLst>
          </p:cNvPr>
          <p:cNvCxnSpPr/>
          <p:nvPr/>
        </p:nvCxnSpPr>
        <p:spPr>
          <a:xfrm>
            <a:off x="5246915" y="3579756"/>
            <a:ext cx="1352939"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33302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85518-DA6A-4D01-A269-0060FA20922C}"/>
              </a:ext>
            </a:extLst>
          </p:cNvPr>
          <p:cNvSpPr>
            <a:spLocks noGrp="1"/>
          </p:cNvSpPr>
          <p:nvPr>
            <p:ph type="title"/>
          </p:nvPr>
        </p:nvSpPr>
        <p:spPr>
          <a:xfrm>
            <a:off x="498764" y="584371"/>
            <a:ext cx="5835192" cy="604781"/>
          </a:xfrm>
        </p:spPr>
        <p:txBody>
          <a:bodyPr/>
          <a:lstStyle/>
          <a:p>
            <a:r>
              <a:rPr lang="en-US">
                <a:ea typeface="+mj-lt"/>
                <a:cs typeface="+mj-lt"/>
              </a:rPr>
              <a:t>Aglis Cost Structure</a:t>
            </a:r>
          </a:p>
        </p:txBody>
      </p:sp>
      <p:graphicFrame>
        <p:nvGraphicFramePr>
          <p:cNvPr id="5" name="Chart 4">
            <a:extLst>
              <a:ext uri="{FF2B5EF4-FFF2-40B4-BE49-F238E27FC236}">
                <a16:creationId xmlns:a16="http://schemas.microsoft.com/office/drawing/2014/main" id="{ECA5EB90-24E6-4F28-84F0-B7ABE41D842E}"/>
              </a:ext>
            </a:extLst>
          </p:cNvPr>
          <p:cNvGraphicFramePr>
            <a:graphicFrameLocks/>
          </p:cNvGraphicFramePr>
          <p:nvPr>
            <p:extLst>
              <p:ext uri="{D42A27DB-BD31-4B8C-83A1-F6EECF244321}">
                <p14:modId xmlns:p14="http://schemas.microsoft.com/office/powerpoint/2010/main" val="1154581847"/>
              </p:ext>
            </p:extLst>
          </p:nvPr>
        </p:nvGraphicFramePr>
        <p:xfrm>
          <a:off x="0" y="2231434"/>
          <a:ext cx="5845629" cy="388944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BD085A2A-31AB-4847-A1CF-9F77C945CC2A}"/>
              </a:ext>
            </a:extLst>
          </p:cNvPr>
          <p:cNvGraphicFramePr>
            <a:graphicFrameLocks/>
          </p:cNvGraphicFramePr>
          <p:nvPr>
            <p:extLst>
              <p:ext uri="{D42A27DB-BD31-4B8C-83A1-F6EECF244321}">
                <p14:modId xmlns:p14="http://schemas.microsoft.com/office/powerpoint/2010/main" val="581777793"/>
              </p:ext>
            </p:extLst>
          </p:nvPr>
        </p:nvGraphicFramePr>
        <p:xfrm>
          <a:off x="5942070" y="2378377"/>
          <a:ext cx="6249930" cy="3434594"/>
        </p:xfrm>
        <a:graphic>
          <a:graphicData uri="http://schemas.openxmlformats.org/drawingml/2006/chart">
            <c:chart xmlns:c="http://schemas.openxmlformats.org/drawingml/2006/chart" xmlns:r="http://schemas.openxmlformats.org/officeDocument/2006/relationships" r:id="rId3"/>
          </a:graphicData>
        </a:graphic>
      </p:graphicFrame>
      <p:pic>
        <p:nvPicPr>
          <p:cNvPr id="3" name="Picture 3" descr="Icon&#10;&#10;Description automatically generated">
            <a:extLst>
              <a:ext uri="{FF2B5EF4-FFF2-40B4-BE49-F238E27FC236}">
                <a16:creationId xmlns:a16="http://schemas.microsoft.com/office/drawing/2014/main" id="{F0A49279-1DA3-4981-A42B-1934EC513353}"/>
              </a:ext>
            </a:extLst>
          </p:cNvPr>
          <p:cNvPicPr>
            <a:picLocks noChangeAspect="1"/>
          </p:cNvPicPr>
          <p:nvPr/>
        </p:nvPicPr>
        <p:blipFill>
          <a:blip r:embed="rId4"/>
          <a:stretch>
            <a:fillRect/>
          </a:stretch>
        </p:blipFill>
        <p:spPr>
          <a:xfrm>
            <a:off x="-1667301" y="5196821"/>
            <a:ext cx="2743200" cy="1491284"/>
          </a:xfrm>
          <a:prstGeom prst="rect">
            <a:avLst/>
          </a:prstGeom>
        </p:spPr>
      </p:pic>
      <p:pic>
        <p:nvPicPr>
          <p:cNvPr id="8" name="Picture 3" descr="Icon&#10;&#10;Description automatically generated">
            <a:extLst>
              <a:ext uri="{FF2B5EF4-FFF2-40B4-BE49-F238E27FC236}">
                <a16:creationId xmlns:a16="http://schemas.microsoft.com/office/drawing/2014/main" id="{562FA063-8F34-4701-900D-E4300E4C4C11}"/>
              </a:ext>
            </a:extLst>
          </p:cNvPr>
          <p:cNvPicPr>
            <a:picLocks noChangeAspect="1"/>
          </p:cNvPicPr>
          <p:nvPr/>
        </p:nvPicPr>
        <p:blipFill>
          <a:blip r:embed="rId4"/>
          <a:stretch>
            <a:fillRect/>
          </a:stretch>
        </p:blipFill>
        <p:spPr>
          <a:xfrm>
            <a:off x="9330521" y="-125806"/>
            <a:ext cx="3232244" cy="1764239"/>
          </a:xfrm>
          <a:prstGeom prst="rect">
            <a:avLst/>
          </a:prstGeom>
        </p:spPr>
      </p:pic>
      <p:sp>
        <p:nvSpPr>
          <p:cNvPr id="4" name="TextBox 3">
            <a:extLst>
              <a:ext uri="{FF2B5EF4-FFF2-40B4-BE49-F238E27FC236}">
                <a16:creationId xmlns:a16="http://schemas.microsoft.com/office/drawing/2014/main" id="{88946DE9-72FB-4CB2-97CD-B0BE555CA254}"/>
              </a:ext>
            </a:extLst>
          </p:cNvPr>
          <p:cNvSpPr txBox="1"/>
          <p:nvPr/>
        </p:nvSpPr>
        <p:spPr>
          <a:xfrm>
            <a:off x="895739" y="1659200"/>
            <a:ext cx="3349689" cy="316264"/>
          </a:xfrm>
          <a:prstGeom prst="rect">
            <a:avLst/>
          </a:prstGeom>
          <a:noFill/>
        </p:spPr>
        <p:txBody>
          <a:bodyPr wrap="square" rtlCol="0">
            <a:spAutoFit/>
          </a:bodyPr>
          <a:lstStyle/>
          <a:p>
            <a:r>
              <a:rPr lang="en-US" sz="1400" b="1"/>
              <a:t>Average Direct Cost Structure</a:t>
            </a:r>
          </a:p>
        </p:txBody>
      </p:sp>
      <p:sp>
        <p:nvSpPr>
          <p:cNvPr id="9" name="TextBox 8">
            <a:extLst>
              <a:ext uri="{FF2B5EF4-FFF2-40B4-BE49-F238E27FC236}">
                <a16:creationId xmlns:a16="http://schemas.microsoft.com/office/drawing/2014/main" id="{3E6FFAD2-0E5F-4C73-85BE-FBF32753AE6F}"/>
              </a:ext>
            </a:extLst>
          </p:cNvPr>
          <p:cNvSpPr txBox="1"/>
          <p:nvPr/>
        </p:nvSpPr>
        <p:spPr>
          <a:xfrm>
            <a:off x="7655676" y="1692141"/>
            <a:ext cx="3349689" cy="316264"/>
          </a:xfrm>
          <a:prstGeom prst="rect">
            <a:avLst/>
          </a:prstGeom>
          <a:noFill/>
        </p:spPr>
        <p:txBody>
          <a:bodyPr wrap="square" rtlCol="0">
            <a:spAutoFit/>
          </a:bodyPr>
          <a:lstStyle/>
          <a:p>
            <a:r>
              <a:rPr lang="en-US" sz="1400" b="1"/>
              <a:t>Average Indirect Cost Structure</a:t>
            </a:r>
          </a:p>
        </p:txBody>
      </p:sp>
    </p:spTree>
    <p:extLst>
      <p:ext uri="{BB962C8B-B14F-4D97-AF65-F5344CB8AC3E}">
        <p14:creationId xmlns:p14="http://schemas.microsoft.com/office/powerpoint/2010/main" val="4260718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85518-DA6A-4D01-A269-0060FA20922C}"/>
              </a:ext>
            </a:extLst>
          </p:cNvPr>
          <p:cNvSpPr>
            <a:spLocks noGrp="1"/>
          </p:cNvSpPr>
          <p:nvPr>
            <p:ph type="title"/>
          </p:nvPr>
        </p:nvSpPr>
        <p:spPr>
          <a:xfrm>
            <a:off x="3070127" y="1079313"/>
            <a:ext cx="5835192" cy="775597"/>
          </a:xfrm>
        </p:spPr>
        <p:txBody>
          <a:bodyPr/>
          <a:lstStyle/>
          <a:p>
            <a:pPr algn="ctr"/>
            <a:r>
              <a:rPr lang="en-US" sz="4800">
                <a:ea typeface="+mj-lt"/>
                <a:cs typeface="+mj-lt"/>
              </a:rPr>
              <a:t>Vision </a:t>
            </a:r>
            <a:endParaRPr lang="en-US" sz="4800"/>
          </a:p>
        </p:txBody>
      </p:sp>
      <p:sp>
        <p:nvSpPr>
          <p:cNvPr id="3" name="TextBox 2">
            <a:extLst>
              <a:ext uri="{FF2B5EF4-FFF2-40B4-BE49-F238E27FC236}">
                <a16:creationId xmlns:a16="http://schemas.microsoft.com/office/drawing/2014/main" id="{F2FF6546-8DAE-47E7-A015-527A92B75620}"/>
              </a:ext>
            </a:extLst>
          </p:cNvPr>
          <p:cNvSpPr txBox="1"/>
          <p:nvPr/>
        </p:nvSpPr>
        <p:spPr>
          <a:xfrm>
            <a:off x="2524433" y="2094270"/>
            <a:ext cx="690961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i="1">
                <a:ea typeface="+mn-lt"/>
                <a:cs typeface="+mn-lt"/>
              </a:rPr>
              <a:t>"Spread sustainable marine products for everyone as a leading air cargo airline focusing in transporting marine goods”</a:t>
            </a:r>
            <a:r>
              <a:rPr lang="en-US" sz="2400">
                <a:ea typeface="+mn-lt"/>
                <a:cs typeface="+mn-lt"/>
              </a:rPr>
              <a:t> </a:t>
            </a:r>
            <a:endParaRPr lang="en-US" sz="2400"/>
          </a:p>
        </p:txBody>
      </p:sp>
      <p:sp>
        <p:nvSpPr>
          <p:cNvPr id="5" name="Title 1">
            <a:extLst>
              <a:ext uri="{FF2B5EF4-FFF2-40B4-BE49-F238E27FC236}">
                <a16:creationId xmlns:a16="http://schemas.microsoft.com/office/drawing/2014/main" id="{BED9FCC0-9AB0-4E37-BD74-44BFDADF925E}"/>
              </a:ext>
            </a:extLst>
          </p:cNvPr>
          <p:cNvSpPr txBox="1">
            <a:spLocks/>
          </p:cNvSpPr>
          <p:nvPr/>
        </p:nvSpPr>
        <p:spPr>
          <a:xfrm>
            <a:off x="3161075" y="3824971"/>
            <a:ext cx="5835192" cy="775597"/>
          </a:xfrm>
          <a:prstGeom prst="rect">
            <a:avLst/>
          </a:prstGeom>
          <a:noFill/>
          <a:ln>
            <a:noFill/>
          </a:ln>
        </p:spPr>
        <p:txBody>
          <a:bodyPr vert="horz" wrap="square" lIns="91440" tIns="45720" rIns="91440" bIns="45720" rtlCol="0" anchor="ctr">
            <a:spAutoFit/>
          </a:bodyPr>
          <a:lstStyle>
            <a:lvl1pPr algn="l" defTabSz="914400" rtl="0" eaLnBrk="1" latinLnBrk="0" hangingPunct="1">
              <a:lnSpc>
                <a:spcPct val="90000"/>
              </a:lnSpc>
              <a:spcBef>
                <a:spcPct val="0"/>
              </a:spcBef>
              <a:buNone/>
              <a:defRPr sz="3600" b="1" kern="1200">
                <a:solidFill>
                  <a:srgbClr val="132E57"/>
                </a:solidFill>
                <a:latin typeface="+mj-lt"/>
                <a:ea typeface="+mj-ea"/>
                <a:cs typeface="Arial" panose="020B0604020202020204" pitchFamily="34" charset="0"/>
              </a:defRPr>
            </a:lvl1pPr>
          </a:lstStyle>
          <a:p>
            <a:pPr algn="ctr"/>
            <a:r>
              <a:rPr lang="en-US" sz="4800">
                <a:ea typeface="+mj-lt"/>
                <a:cs typeface="+mj-lt"/>
              </a:rPr>
              <a:t>Mission </a:t>
            </a:r>
            <a:endParaRPr lang="en-US" sz="4800"/>
          </a:p>
        </p:txBody>
      </p:sp>
      <p:sp>
        <p:nvSpPr>
          <p:cNvPr id="6" name="TextBox 5">
            <a:extLst>
              <a:ext uri="{FF2B5EF4-FFF2-40B4-BE49-F238E27FC236}">
                <a16:creationId xmlns:a16="http://schemas.microsoft.com/office/drawing/2014/main" id="{9C49D046-C9ED-4466-BA48-FE1910909F67}"/>
              </a:ext>
            </a:extLst>
          </p:cNvPr>
          <p:cNvSpPr txBox="1"/>
          <p:nvPr/>
        </p:nvSpPr>
        <p:spPr>
          <a:xfrm>
            <a:off x="2839372" y="4596888"/>
            <a:ext cx="629510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i="1">
                <a:ea typeface="+mn-lt"/>
                <a:cs typeface="+mn-lt"/>
              </a:rPr>
              <a:t>“Maximize Indonesia’s marine potential and fulfill its local’s needs through fast air cargo delivery”</a:t>
            </a:r>
            <a:r>
              <a:rPr lang="en-US" sz="2400">
                <a:ea typeface="+mn-lt"/>
                <a:cs typeface="+mn-lt"/>
              </a:rPr>
              <a:t> </a:t>
            </a:r>
            <a:endParaRPr lang="en-US" sz="240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9956" y="5232214"/>
            <a:ext cx="3769328" cy="204911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05319" y="-199342"/>
            <a:ext cx="4609915" cy="2506085"/>
          </a:xfrm>
          <a:prstGeom prst="rect">
            <a:avLst/>
          </a:prstGeom>
        </p:spPr>
      </p:pic>
    </p:spTree>
    <p:extLst>
      <p:ext uri="{BB962C8B-B14F-4D97-AF65-F5344CB8AC3E}">
        <p14:creationId xmlns:p14="http://schemas.microsoft.com/office/powerpoint/2010/main" val="21337371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85518-DA6A-4D01-A269-0060FA20922C}"/>
              </a:ext>
            </a:extLst>
          </p:cNvPr>
          <p:cNvSpPr>
            <a:spLocks noGrp="1"/>
          </p:cNvSpPr>
          <p:nvPr>
            <p:ph type="title"/>
          </p:nvPr>
        </p:nvSpPr>
        <p:spPr>
          <a:xfrm>
            <a:off x="498764" y="584371"/>
            <a:ext cx="5835192" cy="604781"/>
          </a:xfrm>
        </p:spPr>
        <p:txBody>
          <a:bodyPr/>
          <a:lstStyle/>
          <a:p>
            <a:r>
              <a:rPr lang="en-US">
                <a:ea typeface="+mj-lt"/>
                <a:cs typeface="+mj-lt"/>
              </a:rPr>
              <a:t>Revenue &amp; Cost for 10 years</a:t>
            </a:r>
          </a:p>
        </p:txBody>
      </p:sp>
      <p:graphicFrame>
        <p:nvGraphicFramePr>
          <p:cNvPr id="3" name="Chart 2">
            <a:extLst>
              <a:ext uri="{FF2B5EF4-FFF2-40B4-BE49-F238E27FC236}">
                <a16:creationId xmlns:a16="http://schemas.microsoft.com/office/drawing/2014/main" id="{CAF5D594-E30B-4915-9838-08FFEF71EEC7}"/>
              </a:ext>
            </a:extLst>
          </p:cNvPr>
          <p:cNvGraphicFramePr>
            <a:graphicFrameLocks/>
          </p:cNvGraphicFramePr>
          <p:nvPr>
            <p:extLst>
              <p:ext uri="{D42A27DB-BD31-4B8C-83A1-F6EECF244321}">
                <p14:modId xmlns:p14="http://schemas.microsoft.com/office/powerpoint/2010/main" val="883907913"/>
              </p:ext>
            </p:extLst>
          </p:nvPr>
        </p:nvGraphicFramePr>
        <p:xfrm>
          <a:off x="888437" y="2870424"/>
          <a:ext cx="5005467" cy="33594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887E9A2D-99CB-483C-A1FA-B4D65769A5E9}"/>
              </a:ext>
            </a:extLst>
          </p:cNvPr>
          <p:cNvGraphicFramePr>
            <a:graphicFrameLocks/>
          </p:cNvGraphicFramePr>
          <p:nvPr>
            <p:extLst>
              <p:ext uri="{D42A27DB-BD31-4B8C-83A1-F6EECF244321}">
                <p14:modId xmlns:p14="http://schemas.microsoft.com/office/powerpoint/2010/main" val="3876759695"/>
              </p:ext>
            </p:extLst>
          </p:nvPr>
        </p:nvGraphicFramePr>
        <p:xfrm>
          <a:off x="6563139" y="2870424"/>
          <a:ext cx="4740423" cy="3359425"/>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AF0CBABB-F4F0-4C22-8C99-11DE1CB49985}"/>
              </a:ext>
            </a:extLst>
          </p:cNvPr>
          <p:cNvSpPr txBox="1"/>
          <p:nvPr/>
        </p:nvSpPr>
        <p:spPr>
          <a:xfrm>
            <a:off x="888437" y="1420646"/>
            <a:ext cx="8118488" cy="954107"/>
          </a:xfrm>
          <a:prstGeom prst="rect">
            <a:avLst/>
          </a:prstGeom>
          <a:noFill/>
        </p:spPr>
        <p:txBody>
          <a:bodyPr wrap="square" rtlCol="0">
            <a:spAutoFit/>
          </a:bodyPr>
          <a:lstStyle/>
          <a:p>
            <a:r>
              <a:rPr lang="en-US" sz="1400"/>
              <a:t>Assumption: </a:t>
            </a:r>
          </a:p>
          <a:p>
            <a:pPr marL="285750" indent="-285750">
              <a:buFont typeface="Arial" panose="020B0604020202020204" pitchFamily="34" charset="0"/>
              <a:buChar char="•"/>
            </a:pPr>
            <a:r>
              <a:rPr lang="en-US" sz="1400"/>
              <a:t>For year 2023-2027, revenue is based on </a:t>
            </a:r>
            <a:r>
              <a:rPr lang="en-US" sz="1400" err="1"/>
              <a:t>Aglis</a:t>
            </a:r>
            <a:r>
              <a:rPr lang="en-US" sz="1400"/>
              <a:t> market share demand that could be carried</a:t>
            </a:r>
          </a:p>
          <a:p>
            <a:pPr marL="285750" indent="-285750">
              <a:buFont typeface="Arial" panose="020B0604020202020204" pitchFamily="34" charset="0"/>
              <a:buChar char="•"/>
            </a:pPr>
            <a:r>
              <a:rPr lang="en-US" sz="1400"/>
              <a:t>For year 2028-2030, it is assumed  2% increase of revenue per year</a:t>
            </a:r>
          </a:p>
          <a:p>
            <a:pPr marL="285750" indent="-285750">
              <a:buFont typeface="Arial" panose="020B0604020202020204" pitchFamily="34" charset="0"/>
              <a:buChar char="•"/>
            </a:pPr>
            <a:r>
              <a:rPr lang="en-US" sz="1400"/>
              <a:t>For year 2031-2032, it is assumed that revenue will not increase due to a saturated market.</a:t>
            </a:r>
          </a:p>
        </p:txBody>
      </p:sp>
    </p:spTree>
    <p:extLst>
      <p:ext uri="{BB962C8B-B14F-4D97-AF65-F5344CB8AC3E}">
        <p14:creationId xmlns:p14="http://schemas.microsoft.com/office/powerpoint/2010/main" val="23696824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85518-DA6A-4D01-A269-0060FA20922C}"/>
              </a:ext>
            </a:extLst>
          </p:cNvPr>
          <p:cNvSpPr>
            <a:spLocks noGrp="1"/>
          </p:cNvSpPr>
          <p:nvPr>
            <p:ph type="title"/>
          </p:nvPr>
        </p:nvSpPr>
        <p:spPr>
          <a:xfrm>
            <a:off x="498764" y="584371"/>
            <a:ext cx="5835192" cy="604781"/>
          </a:xfrm>
        </p:spPr>
        <p:txBody>
          <a:bodyPr/>
          <a:lstStyle/>
          <a:p>
            <a:r>
              <a:rPr lang="en-US">
                <a:cs typeface="Arial"/>
              </a:rPr>
              <a:t>NPV &amp; Net Profit Margin </a:t>
            </a:r>
            <a:endParaRPr lang="en-US"/>
          </a:p>
        </p:txBody>
      </p:sp>
      <p:graphicFrame>
        <p:nvGraphicFramePr>
          <p:cNvPr id="3" name="Chart 2">
            <a:extLst>
              <a:ext uri="{FF2B5EF4-FFF2-40B4-BE49-F238E27FC236}">
                <a16:creationId xmlns:a16="http://schemas.microsoft.com/office/drawing/2014/main" id="{874EC93D-52A1-4FA6-96E5-6C61C0015E88}"/>
              </a:ext>
            </a:extLst>
          </p:cNvPr>
          <p:cNvGraphicFramePr>
            <a:graphicFrameLocks/>
          </p:cNvGraphicFramePr>
          <p:nvPr>
            <p:extLst>
              <p:ext uri="{D42A27DB-BD31-4B8C-83A1-F6EECF244321}">
                <p14:modId xmlns:p14="http://schemas.microsoft.com/office/powerpoint/2010/main" val="3187290817"/>
              </p:ext>
            </p:extLst>
          </p:nvPr>
        </p:nvGraphicFramePr>
        <p:xfrm>
          <a:off x="5662804" y="1530062"/>
          <a:ext cx="6306360" cy="396971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Table 8">
            <a:extLst>
              <a:ext uri="{FF2B5EF4-FFF2-40B4-BE49-F238E27FC236}">
                <a16:creationId xmlns:a16="http://schemas.microsoft.com/office/drawing/2014/main" id="{A6B85B55-023D-4645-9314-E703A33A5F14}"/>
              </a:ext>
            </a:extLst>
          </p:cNvPr>
          <p:cNvGraphicFramePr>
            <a:graphicFrameLocks noGrp="1"/>
          </p:cNvGraphicFramePr>
          <p:nvPr>
            <p:extLst>
              <p:ext uri="{D42A27DB-BD31-4B8C-83A1-F6EECF244321}">
                <p14:modId xmlns:p14="http://schemas.microsoft.com/office/powerpoint/2010/main" val="238268353"/>
              </p:ext>
            </p:extLst>
          </p:nvPr>
        </p:nvGraphicFramePr>
        <p:xfrm>
          <a:off x="299751" y="2391486"/>
          <a:ext cx="5090757" cy="2220684"/>
        </p:xfrm>
        <a:graphic>
          <a:graphicData uri="http://schemas.openxmlformats.org/drawingml/2006/table">
            <a:tbl>
              <a:tblPr/>
              <a:tblGrid>
                <a:gridCol w="1603047">
                  <a:extLst>
                    <a:ext uri="{9D8B030D-6E8A-4147-A177-3AD203B41FA5}">
                      <a16:colId xmlns:a16="http://schemas.microsoft.com/office/drawing/2014/main" val="2313175005"/>
                    </a:ext>
                  </a:extLst>
                </a:gridCol>
                <a:gridCol w="1733024">
                  <a:extLst>
                    <a:ext uri="{9D8B030D-6E8A-4147-A177-3AD203B41FA5}">
                      <a16:colId xmlns:a16="http://schemas.microsoft.com/office/drawing/2014/main" val="2547014565"/>
                    </a:ext>
                  </a:extLst>
                </a:gridCol>
                <a:gridCol w="1754686">
                  <a:extLst>
                    <a:ext uri="{9D8B030D-6E8A-4147-A177-3AD203B41FA5}">
                      <a16:colId xmlns:a16="http://schemas.microsoft.com/office/drawing/2014/main" val="3669628855"/>
                    </a:ext>
                  </a:extLst>
                </a:gridCol>
              </a:tblGrid>
              <a:tr h="730088">
                <a:tc>
                  <a:txBody>
                    <a:bodyPr/>
                    <a:lstStyle/>
                    <a:p>
                      <a:pPr algn="ctr" fontAlgn="ctr"/>
                      <a:r>
                        <a:rPr lang="en-US" sz="1400" b="0" i="0" u="none" strike="noStrike">
                          <a:solidFill>
                            <a:srgbClr val="FFFFFF"/>
                          </a:solidFill>
                          <a:effectLst/>
                          <a:latin typeface="Bahnschrift"/>
                        </a:rPr>
                        <a:t>NPV</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ctr"/>
                      <a:r>
                        <a:rPr lang="en-US" sz="1400" b="0" i="0" u="none" strike="noStrike">
                          <a:solidFill>
                            <a:srgbClr val="FFFFFF"/>
                          </a:solidFill>
                          <a:effectLst/>
                          <a:latin typeface="Bahnschrift"/>
                        </a:rPr>
                        <a:t>Current Values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ctr"/>
                      <a:r>
                        <a:rPr lang="en-US" sz="1400" b="0" i="0" u="none" strike="noStrike">
                          <a:solidFill>
                            <a:srgbClr val="FFFFFF"/>
                          </a:solidFill>
                          <a:effectLst/>
                          <a:latin typeface="Bahnschrift"/>
                        </a:rPr>
                        <a:t>Present Values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extLst>
                  <a:ext uri="{0D108BD9-81ED-4DB2-BD59-A6C34878D82A}">
                    <a16:rowId xmlns:a16="http://schemas.microsoft.com/office/drawing/2014/main" val="2951010795"/>
                  </a:ext>
                </a:extLst>
              </a:tr>
              <a:tr h="730088">
                <a:tc>
                  <a:txBody>
                    <a:bodyPr/>
                    <a:lstStyle/>
                    <a:p>
                      <a:pPr algn="ctr" fontAlgn="ctr"/>
                      <a:r>
                        <a:rPr lang="en-US" sz="1400" b="0" i="0" u="none" strike="noStrike">
                          <a:solidFill>
                            <a:srgbClr val="000000"/>
                          </a:solidFill>
                          <a:effectLst/>
                          <a:latin typeface="Bahnschrift"/>
                        </a:rPr>
                        <a:t>5 year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CA0A"/>
                    </a:solidFill>
                  </a:tcPr>
                </a:tc>
                <a:tc>
                  <a:txBody>
                    <a:bodyPr/>
                    <a:lstStyle/>
                    <a:p>
                      <a:pPr algn="ctr" fontAlgn="ctr"/>
                      <a:r>
                        <a:rPr lang="en-US" sz="1400" b="0" i="0" u="none" strike="noStrike">
                          <a:solidFill>
                            <a:srgbClr val="000000"/>
                          </a:solidFill>
                          <a:effectLst/>
                          <a:latin typeface="Bahnschrift"/>
                        </a:rPr>
                        <a:t>-$88,491,483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0" i="0" u="none" strike="noStrike">
                          <a:solidFill>
                            <a:srgbClr val="000000"/>
                          </a:solidFill>
                          <a:effectLst/>
                          <a:latin typeface="Bahnschrift"/>
                        </a:rPr>
                        <a:t>-$83,741,264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CA0A"/>
                    </a:solidFill>
                  </a:tcPr>
                </a:tc>
                <a:extLst>
                  <a:ext uri="{0D108BD9-81ED-4DB2-BD59-A6C34878D82A}">
                    <a16:rowId xmlns:a16="http://schemas.microsoft.com/office/drawing/2014/main" val="654897099"/>
                  </a:ext>
                </a:extLst>
              </a:tr>
              <a:tr h="760508">
                <a:tc>
                  <a:txBody>
                    <a:bodyPr/>
                    <a:lstStyle/>
                    <a:p>
                      <a:pPr algn="ctr" fontAlgn="ctr"/>
                      <a:r>
                        <a:rPr lang="en-US" sz="1400" b="0" i="0" u="none" strike="noStrike">
                          <a:solidFill>
                            <a:srgbClr val="000000"/>
                          </a:solidFill>
                          <a:effectLst/>
                          <a:latin typeface="Bahnschrift"/>
                        </a:rPr>
                        <a:t>10 year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CA0A"/>
                    </a:solidFill>
                  </a:tcPr>
                </a:tc>
                <a:tc>
                  <a:txBody>
                    <a:bodyPr/>
                    <a:lstStyle/>
                    <a:p>
                      <a:pPr algn="ctr" fontAlgn="ctr"/>
                      <a:r>
                        <a:rPr lang="en-US" sz="1400" b="0" i="0" u="none" strike="noStrike">
                          <a:solidFill>
                            <a:srgbClr val="000000"/>
                          </a:solidFill>
                          <a:effectLst/>
                          <a:latin typeface="Bahnschrift"/>
                        </a:rPr>
                        <a:t>$2,395,789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0" i="0" u="none" strike="noStrike">
                          <a:solidFill>
                            <a:srgbClr val="000000"/>
                          </a:solidFill>
                          <a:effectLst/>
                          <a:latin typeface="Bahnschrift"/>
                        </a:rPr>
                        <a:t>$1,116,472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CA0A"/>
                    </a:solidFill>
                  </a:tcPr>
                </a:tc>
                <a:extLst>
                  <a:ext uri="{0D108BD9-81ED-4DB2-BD59-A6C34878D82A}">
                    <a16:rowId xmlns:a16="http://schemas.microsoft.com/office/drawing/2014/main" val="2088828116"/>
                  </a:ext>
                </a:extLst>
              </a:tr>
            </a:tbl>
          </a:graphicData>
        </a:graphic>
      </p:graphicFrame>
      <p:sp>
        <p:nvSpPr>
          <p:cNvPr id="5" name="Rectangle 4">
            <a:extLst>
              <a:ext uri="{FF2B5EF4-FFF2-40B4-BE49-F238E27FC236}">
                <a16:creationId xmlns:a16="http://schemas.microsoft.com/office/drawing/2014/main" id="{C6CCB0FF-844D-4CAD-A401-5E8FCC227EFD}"/>
              </a:ext>
            </a:extLst>
          </p:cNvPr>
          <p:cNvSpPr/>
          <p:nvPr/>
        </p:nvSpPr>
        <p:spPr>
          <a:xfrm>
            <a:off x="3706831" y="3940940"/>
            <a:ext cx="1588264" cy="55084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96128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F063A1B-D464-4196-8B83-4E4230D66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59857" y="1110642"/>
            <a:ext cx="2011668" cy="1093602"/>
          </a:xfrm>
          <a:prstGeom prst="rect">
            <a:avLst/>
          </a:prstGeom>
        </p:spPr>
      </p:pic>
      <p:sp>
        <p:nvSpPr>
          <p:cNvPr id="10" name="Title 1">
            <a:extLst>
              <a:ext uri="{FF2B5EF4-FFF2-40B4-BE49-F238E27FC236}">
                <a16:creationId xmlns:a16="http://schemas.microsoft.com/office/drawing/2014/main" id="{E0805815-297A-4E87-8E98-1B9CEB35B84F}"/>
              </a:ext>
            </a:extLst>
          </p:cNvPr>
          <p:cNvSpPr txBox="1">
            <a:spLocks/>
          </p:cNvSpPr>
          <p:nvPr/>
        </p:nvSpPr>
        <p:spPr>
          <a:xfrm>
            <a:off x="2415983" y="3433661"/>
            <a:ext cx="7369451" cy="45830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600" b="1">
                <a:solidFill>
                  <a:srgbClr val="FFC000"/>
                </a:solidFill>
                <a:latin typeface="Javanese Text"/>
                <a:ea typeface="Roboto"/>
              </a:rPr>
              <a:t>5 Years Plan</a:t>
            </a:r>
          </a:p>
        </p:txBody>
      </p:sp>
    </p:spTree>
    <p:extLst>
      <p:ext uri="{BB962C8B-B14F-4D97-AF65-F5344CB8AC3E}">
        <p14:creationId xmlns:p14="http://schemas.microsoft.com/office/powerpoint/2010/main" val="14277204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Table&#10;&#10;Description automatically generated">
            <a:extLst>
              <a:ext uri="{FF2B5EF4-FFF2-40B4-BE49-F238E27FC236}">
                <a16:creationId xmlns:a16="http://schemas.microsoft.com/office/drawing/2014/main" id="{750548B3-B0B9-4903-803B-8D1CCC8428CE}"/>
              </a:ext>
            </a:extLst>
          </p:cNvPr>
          <p:cNvPicPr>
            <a:picLocks noChangeAspect="1"/>
          </p:cNvPicPr>
          <p:nvPr/>
        </p:nvPicPr>
        <p:blipFill>
          <a:blip r:embed="rId3"/>
          <a:stretch>
            <a:fillRect/>
          </a:stretch>
        </p:blipFill>
        <p:spPr>
          <a:xfrm>
            <a:off x="1158822" y="438125"/>
            <a:ext cx="9910367" cy="6003861"/>
          </a:xfrm>
          <a:prstGeom prst="rect">
            <a:avLst/>
          </a:prstGeom>
        </p:spPr>
      </p:pic>
    </p:spTree>
    <p:extLst>
      <p:ext uri="{BB962C8B-B14F-4D97-AF65-F5344CB8AC3E}">
        <p14:creationId xmlns:p14="http://schemas.microsoft.com/office/powerpoint/2010/main" val="13485421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764" y="584371"/>
            <a:ext cx="5835192" cy="604781"/>
          </a:xfrm>
        </p:spPr>
        <p:txBody>
          <a:bodyPr/>
          <a:lstStyle/>
          <a:p>
            <a:r>
              <a:rPr lang="en-US"/>
              <a:t>Fleet Plan</a:t>
            </a:r>
          </a:p>
        </p:txBody>
      </p:sp>
      <p:sp>
        <p:nvSpPr>
          <p:cNvPr id="4" name="Arrow: Right 3">
            <a:extLst>
              <a:ext uri="{FF2B5EF4-FFF2-40B4-BE49-F238E27FC236}">
                <a16:creationId xmlns:a16="http://schemas.microsoft.com/office/drawing/2014/main" id="{80FDF486-B35A-410F-BB0B-833CFF3102E5}"/>
              </a:ext>
            </a:extLst>
          </p:cNvPr>
          <p:cNvSpPr/>
          <p:nvPr/>
        </p:nvSpPr>
        <p:spPr>
          <a:xfrm rot="20220000">
            <a:off x="1079625" y="3510053"/>
            <a:ext cx="9891621" cy="474453"/>
          </a:xfrm>
          <a:prstGeom prst="rightArrow">
            <a:avLst/>
          </a:prstGeom>
          <a:solidFill>
            <a:srgbClr val="921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a:ea typeface="+mn-ea"/>
              <a:cs typeface="+mn-cs"/>
            </a:endParaRPr>
          </a:p>
        </p:txBody>
      </p:sp>
      <p:sp>
        <p:nvSpPr>
          <p:cNvPr id="5" name="TextBox 4">
            <a:extLst>
              <a:ext uri="{FF2B5EF4-FFF2-40B4-BE49-F238E27FC236}">
                <a16:creationId xmlns:a16="http://schemas.microsoft.com/office/drawing/2014/main" id="{780D944E-93CE-44D7-8495-CADEF833AE09}"/>
              </a:ext>
            </a:extLst>
          </p:cNvPr>
          <p:cNvSpPr txBox="1"/>
          <p:nvPr/>
        </p:nvSpPr>
        <p:spPr>
          <a:xfrm>
            <a:off x="1894530" y="2290045"/>
            <a:ext cx="2858219"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a:ln>
                  <a:noFill/>
                </a:ln>
                <a:solidFill>
                  <a:srgbClr val="000000"/>
                </a:solidFill>
                <a:effectLst/>
                <a:uLnTx/>
                <a:uFillTx/>
                <a:latin typeface="Bahnschrift"/>
                <a:ea typeface="+mn-ea"/>
                <a:cs typeface="+mn-cs"/>
              </a:rPr>
              <a:t>Stage 1: </a:t>
            </a:r>
            <a:endParaRPr kumimoji="0" lang="en-US" sz="2000" b="0" i="0" u="none" strike="noStrike" kern="1200" cap="none" spc="0" normalizeH="0" baseline="0" noProof="0">
              <a:ln>
                <a:noFill/>
              </a:ln>
              <a:solidFill>
                <a:srgbClr val="000000"/>
              </a:solidFill>
              <a:effectLst/>
              <a:uLnTx/>
              <a:uFillTx/>
              <a:latin typeface="Bahnschrif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solidFill>
                  <a:srgbClr val="000000"/>
                </a:solidFill>
                <a:effectLst/>
                <a:uLnTx/>
                <a:uFillTx/>
                <a:latin typeface="Bahnschrift"/>
                <a:ea typeface="+mn-ea"/>
                <a:cs typeface="+mn-cs"/>
              </a:rPr>
              <a:t>Rotation 1</a:t>
            </a:r>
            <a:r>
              <a:rPr lang="en-US" sz="2000">
                <a:solidFill>
                  <a:srgbClr val="000000"/>
                </a:solidFill>
                <a:latin typeface="Bahnschrift"/>
              </a:rPr>
              <a:t>: </a:t>
            </a:r>
            <a:br>
              <a:rPr lang="en-US" sz="2000">
                <a:solidFill>
                  <a:srgbClr val="000000"/>
                </a:solidFill>
                <a:latin typeface="Bahnschrift"/>
              </a:rPr>
            </a:br>
            <a:r>
              <a:rPr kumimoji="0" lang="en-US" sz="2000" i="0" u="none" strike="noStrike" kern="1200" cap="none" spc="0" normalizeH="0" baseline="0" noProof="0">
                <a:ln>
                  <a:noFill/>
                </a:ln>
                <a:solidFill>
                  <a:srgbClr val="000000"/>
                </a:solidFill>
                <a:effectLst/>
                <a:uLnTx/>
                <a:uFillTx/>
                <a:latin typeface="Bahnschrift"/>
                <a:ea typeface="+mn-ea"/>
                <a:cs typeface="+mn-cs"/>
              </a:rPr>
              <a:t>1 Aircraft</a:t>
            </a:r>
          </a:p>
        </p:txBody>
      </p:sp>
      <p:sp>
        <p:nvSpPr>
          <p:cNvPr id="6" name="TextBox 5">
            <a:extLst>
              <a:ext uri="{FF2B5EF4-FFF2-40B4-BE49-F238E27FC236}">
                <a16:creationId xmlns:a16="http://schemas.microsoft.com/office/drawing/2014/main" id="{94CFCE2C-FA87-42B4-A33E-09CBF190887D}"/>
              </a:ext>
            </a:extLst>
          </p:cNvPr>
          <p:cNvSpPr txBox="1"/>
          <p:nvPr/>
        </p:nvSpPr>
        <p:spPr>
          <a:xfrm>
            <a:off x="4472388" y="4704059"/>
            <a:ext cx="2858219"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a:ln>
                  <a:noFill/>
                </a:ln>
                <a:solidFill>
                  <a:srgbClr val="000000"/>
                </a:solidFill>
                <a:effectLst/>
                <a:uLnTx/>
                <a:uFillTx/>
                <a:latin typeface="Bahnschrift"/>
                <a:ea typeface="+mn-ea"/>
                <a:cs typeface="+mn-cs"/>
              </a:rPr>
              <a:t>Stage 2: </a:t>
            </a:r>
            <a:endParaRPr kumimoji="0" lang="en-US" sz="2000" b="0" i="0" u="none" strike="noStrike" kern="1200" cap="none" spc="0" normalizeH="0" baseline="0" noProof="0">
              <a:ln>
                <a:noFill/>
              </a:ln>
              <a:solidFill>
                <a:srgbClr val="000000"/>
              </a:solidFill>
              <a:effectLst/>
              <a:uLnTx/>
              <a:uFillTx/>
              <a:latin typeface="Bahnschrif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Bahnschrift"/>
                <a:ea typeface="+mn-ea"/>
                <a:cs typeface="+mn-cs"/>
              </a:rPr>
              <a:t>Rotation 1</a:t>
            </a:r>
            <a:r>
              <a:rPr lang="en-US" sz="2000">
                <a:solidFill>
                  <a:srgbClr val="000000"/>
                </a:solidFill>
                <a:latin typeface="Bahnschrift"/>
              </a:rPr>
              <a:t>: </a:t>
            </a:r>
            <a:br>
              <a:rPr lang="en-US" sz="2000">
                <a:latin typeface="Bahnschrift"/>
              </a:rPr>
            </a:br>
            <a:r>
              <a:rPr lang="en-US" sz="2000">
                <a:solidFill>
                  <a:srgbClr val="000000"/>
                </a:solidFill>
                <a:latin typeface="Bahnschrift"/>
              </a:rPr>
              <a:t>1 Aircraft</a:t>
            </a:r>
            <a:endParaRPr lang="en-US" sz="2000" b="0" i="0" u="none" strike="noStrike" kern="1200" cap="none" spc="0" normalizeH="0" baseline="0" noProof="0">
              <a:ln>
                <a:noFill/>
              </a:ln>
              <a:solidFill>
                <a:srgbClr val="000000"/>
              </a:solidFill>
              <a:effectLst/>
              <a:uLnTx/>
              <a:uFillTx/>
              <a:latin typeface="Bahnschrift"/>
            </a:endParaRPr>
          </a:p>
          <a:p>
            <a:pPr>
              <a:defRPr/>
            </a:pPr>
            <a:r>
              <a:rPr lang="en-US" sz="2000">
                <a:solidFill>
                  <a:srgbClr val="000000"/>
                </a:solidFill>
                <a:latin typeface="Bahnschrift"/>
              </a:rPr>
              <a:t>Rotation 2:</a:t>
            </a:r>
            <a:br>
              <a:rPr lang="en-US" sz="2000">
                <a:latin typeface="Bahnschrift"/>
              </a:rPr>
            </a:br>
            <a:r>
              <a:rPr lang="en-US" sz="2000">
                <a:solidFill>
                  <a:srgbClr val="000000"/>
                </a:solidFill>
                <a:latin typeface="Bahnschrift"/>
              </a:rPr>
              <a:t>1 Aircraft</a:t>
            </a:r>
          </a:p>
        </p:txBody>
      </p:sp>
      <p:sp>
        <p:nvSpPr>
          <p:cNvPr id="7" name="TextBox 6">
            <a:extLst>
              <a:ext uri="{FF2B5EF4-FFF2-40B4-BE49-F238E27FC236}">
                <a16:creationId xmlns:a16="http://schemas.microsoft.com/office/drawing/2014/main" id="{94511733-4D2B-4710-A112-8525B7D9243C}"/>
              </a:ext>
            </a:extLst>
          </p:cNvPr>
          <p:cNvSpPr txBox="1"/>
          <p:nvPr/>
        </p:nvSpPr>
        <p:spPr>
          <a:xfrm>
            <a:off x="9811274" y="2438533"/>
            <a:ext cx="3817093"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a:ln>
                  <a:noFill/>
                </a:ln>
                <a:solidFill>
                  <a:srgbClr val="000000"/>
                </a:solidFill>
                <a:effectLst/>
                <a:uLnTx/>
                <a:uFillTx/>
                <a:latin typeface="Bahnschrift"/>
                <a:ea typeface="+mn-ea"/>
                <a:cs typeface="+mn-cs"/>
              </a:rPr>
              <a:t>Stage 4: </a:t>
            </a:r>
            <a:endParaRPr kumimoji="0" lang="en-US" sz="2000" b="0" i="0" u="none" strike="noStrike" kern="1200" cap="none" spc="0" normalizeH="0" baseline="0" noProof="0">
              <a:ln>
                <a:noFill/>
              </a:ln>
              <a:solidFill>
                <a:srgbClr val="000000"/>
              </a:solidFill>
              <a:effectLst/>
              <a:uLnTx/>
              <a:uFillTx/>
              <a:latin typeface="Bahnschrif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Bahnschrift"/>
                <a:ea typeface="+mn-ea"/>
                <a:cs typeface="+mn-cs"/>
              </a:rPr>
              <a:t>Rotation 1</a:t>
            </a:r>
            <a:r>
              <a:rPr lang="en-US" sz="2000">
                <a:solidFill>
                  <a:srgbClr val="000000"/>
                </a:solidFill>
                <a:latin typeface="Bahnschrift"/>
              </a:rPr>
              <a:t>: </a:t>
            </a:r>
            <a:br>
              <a:rPr lang="en-US" sz="2000">
                <a:latin typeface="Bahnschrift"/>
              </a:rPr>
            </a:br>
            <a:r>
              <a:rPr lang="en-US" sz="2000">
                <a:solidFill>
                  <a:srgbClr val="000000"/>
                </a:solidFill>
                <a:latin typeface="Bahnschrift"/>
              </a:rPr>
              <a:t>1 </a:t>
            </a:r>
            <a:r>
              <a:rPr kumimoji="0" lang="en-US" sz="2000" b="0" i="0" u="none" strike="noStrike" kern="1200" cap="none" spc="0" normalizeH="0" baseline="0" noProof="0">
                <a:ln>
                  <a:noFill/>
                </a:ln>
                <a:solidFill>
                  <a:srgbClr val="000000"/>
                </a:solidFill>
                <a:effectLst/>
                <a:uLnTx/>
                <a:uFillTx/>
                <a:latin typeface="Bahnschrift"/>
                <a:ea typeface="+mn-ea"/>
                <a:cs typeface="+mn-cs"/>
              </a:rPr>
              <a:t>Aircraft</a:t>
            </a:r>
          </a:p>
          <a:p>
            <a:pPr>
              <a:defRPr/>
            </a:pPr>
            <a:r>
              <a:rPr lang="en-US" sz="2000">
                <a:solidFill>
                  <a:srgbClr val="000000"/>
                </a:solidFill>
                <a:latin typeface="Bahnschrift"/>
              </a:rPr>
              <a:t>Rotation 2:</a:t>
            </a:r>
            <a:br>
              <a:rPr lang="en-US" sz="2000">
                <a:latin typeface="Bahnschrift"/>
              </a:rPr>
            </a:br>
            <a:r>
              <a:rPr lang="en-US" sz="2000">
                <a:solidFill>
                  <a:srgbClr val="000000"/>
                </a:solidFill>
                <a:latin typeface="Bahnschrift"/>
              </a:rPr>
              <a:t>1 Aircraft</a:t>
            </a:r>
            <a:br>
              <a:rPr lang="en-US" sz="2000">
                <a:latin typeface="Bahnschrift"/>
              </a:rPr>
            </a:br>
            <a:r>
              <a:rPr lang="en-US" sz="2000">
                <a:solidFill>
                  <a:srgbClr val="000000"/>
                </a:solidFill>
                <a:latin typeface="Bahnschrift"/>
              </a:rPr>
              <a:t>Rotation 3:</a:t>
            </a:r>
            <a:br>
              <a:rPr lang="en-US" sz="2000">
                <a:latin typeface="Bahnschrift"/>
              </a:rPr>
            </a:br>
            <a:r>
              <a:rPr lang="en-US" sz="2000">
                <a:solidFill>
                  <a:srgbClr val="000000"/>
                </a:solidFill>
                <a:latin typeface="Bahnschrift"/>
              </a:rPr>
              <a:t>1 Aircraft</a:t>
            </a:r>
            <a:br>
              <a:rPr lang="en-US" sz="2000">
                <a:latin typeface="Bahnschrift"/>
              </a:rPr>
            </a:br>
            <a:r>
              <a:rPr lang="en-US" sz="2000">
                <a:solidFill>
                  <a:srgbClr val="000000"/>
                </a:solidFill>
                <a:latin typeface="Bahnschrift"/>
              </a:rPr>
              <a:t>Rotation 4:</a:t>
            </a:r>
            <a:br>
              <a:rPr lang="en-US" sz="2000">
                <a:latin typeface="Bahnschrift"/>
              </a:rPr>
            </a:br>
            <a:r>
              <a:rPr lang="en-US" sz="2000">
                <a:solidFill>
                  <a:srgbClr val="000000"/>
                </a:solidFill>
                <a:latin typeface="Bahnschrift"/>
              </a:rPr>
              <a:t>1 Aircraft</a:t>
            </a:r>
          </a:p>
        </p:txBody>
      </p:sp>
      <p:cxnSp>
        <p:nvCxnSpPr>
          <p:cNvPr id="8" name="Straight Arrow Connector 7">
            <a:extLst>
              <a:ext uri="{FF2B5EF4-FFF2-40B4-BE49-F238E27FC236}">
                <a16:creationId xmlns:a16="http://schemas.microsoft.com/office/drawing/2014/main" id="{9FDCB092-0A54-475C-BB76-0BD22E514B0F}"/>
              </a:ext>
            </a:extLst>
          </p:cNvPr>
          <p:cNvCxnSpPr/>
          <p:nvPr/>
        </p:nvCxnSpPr>
        <p:spPr>
          <a:xfrm flipH="1">
            <a:off x="1658524" y="2290045"/>
            <a:ext cx="10438" cy="3183696"/>
          </a:xfrm>
          <a:prstGeom prst="straightConnector1">
            <a:avLst/>
          </a:prstGeom>
          <a:ln w="57150">
            <a:solidFill>
              <a:srgbClr val="132E57"/>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056B670-4768-40DE-88A7-61BDBC35A5CA}"/>
              </a:ext>
            </a:extLst>
          </p:cNvPr>
          <p:cNvCxnSpPr>
            <a:cxnSpLocks/>
          </p:cNvCxnSpPr>
          <p:nvPr/>
        </p:nvCxnSpPr>
        <p:spPr>
          <a:xfrm flipH="1">
            <a:off x="4214150" y="4769153"/>
            <a:ext cx="0" cy="1409176"/>
          </a:xfrm>
          <a:prstGeom prst="straightConnector1">
            <a:avLst/>
          </a:prstGeom>
          <a:ln w="57150">
            <a:solidFill>
              <a:srgbClr val="132E57"/>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A8DB9DD-5255-4306-86FA-12E3C0B7A94D}"/>
              </a:ext>
            </a:extLst>
          </p:cNvPr>
          <p:cNvCxnSpPr>
            <a:cxnSpLocks/>
          </p:cNvCxnSpPr>
          <p:nvPr/>
        </p:nvCxnSpPr>
        <p:spPr>
          <a:xfrm>
            <a:off x="6228359" y="799129"/>
            <a:ext cx="0" cy="2623163"/>
          </a:xfrm>
          <a:prstGeom prst="straightConnector1">
            <a:avLst/>
          </a:prstGeom>
          <a:ln w="57150">
            <a:solidFill>
              <a:srgbClr val="132E57"/>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1DB9EEA-5DDA-49D6-830F-A48055C73230}"/>
              </a:ext>
            </a:extLst>
          </p:cNvPr>
          <p:cNvSpPr txBox="1"/>
          <p:nvPr/>
        </p:nvSpPr>
        <p:spPr>
          <a:xfrm>
            <a:off x="6281451" y="685001"/>
            <a:ext cx="5601776"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a:ln>
                  <a:noFill/>
                </a:ln>
                <a:solidFill>
                  <a:srgbClr val="000000"/>
                </a:solidFill>
                <a:effectLst/>
                <a:uLnTx/>
                <a:uFillTx/>
                <a:latin typeface="Bahnschrift"/>
                <a:ea typeface="+mn-ea"/>
                <a:cs typeface="+mn-cs"/>
              </a:rPr>
              <a:t>Stage 3: </a:t>
            </a:r>
            <a:endParaRPr kumimoji="0" lang="en-US" sz="2000" b="0" i="0" u="none" strike="noStrike" kern="1200" cap="none" spc="0" normalizeH="0" baseline="0" noProof="0">
              <a:ln>
                <a:noFill/>
              </a:ln>
              <a:solidFill>
                <a:srgbClr val="000000"/>
              </a:solidFill>
              <a:effectLst/>
              <a:uLnTx/>
              <a:uFillTx/>
              <a:latin typeface="Bahnschrif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Bahnschrift"/>
                <a:ea typeface="+mn-ea"/>
                <a:cs typeface="+mn-cs"/>
              </a:rPr>
              <a:t>Rotation 1</a:t>
            </a:r>
            <a:r>
              <a:rPr lang="en-US" sz="2000">
                <a:solidFill>
                  <a:srgbClr val="000000"/>
                </a:solidFill>
                <a:latin typeface="Bahnschrift"/>
              </a:rPr>
              <a:t>: </a:t>
            </a:r>
            <a:br>
              <a:rPr lang="en-US" sz="2000">
                <a:latin typeface="Bahnschrift"/>
              </a:rPr>
            </a:br>
            <a:r>
              <a:rPr lang="en-US" sz="2000">
                <a:solidFill>
                  <a:srgbClr val="000000"/>
                </a:solidFill>
                <a:latin typeface="Bahnschrift"/>
              </a:rPr>
              <a:t>1 </a:t>
            </a:r>
            <a:r>
              <a:rPr kumimoji="0" lang="en-US" sz="2000" b="0" i="0" u="none" strike="noStrike" kern="1200" cap="none" spc="0" normalizeH="0" baseline="0" noProof="0">
                <a:ln>
                  <a:noFill/>
                </a:ln>
                <a:solidFill>
                  <a:srgbClr val="000000"/>
                </a:solidFill>
                <a:effectLst/>
                <a:uLnTx/>
                <a:uFillTx/>
                <a:latin typeface="Bahnschrift"/>
                <a:ea typeface="+mn-ea"/>
                <a:cs typeface="+mn-cs"/>
              </a:rPr>
              <a:t>Aircraft</a:t>
            </a:r>
          </a:p>
          <a:p>
            <a:pPr>
              <a:defRPr/>
            </a:pPr>
            <a:r>
              <a:rPr lang="en-US" sz="2000">
                <a:solidFill>
                  <a:srgbClr val="000000"/>
                </a:solidFill>
                <a:latin typeface="Bahnschrift"/>
              </a:rPr>
              <a:t>Rotation 2:</a:t>
            </a:r>
            <a:br>
              <a:rPr lang="en-US" sz="2000">
                <a:latin typeface="Bahnschrift"/>
              </a:rPr>
            </a:br>
            <a:r>
              <a:rPr lang="en-US" sz="2000">
                <a:solidFill>
                  <a:srgbClr val="000000"/>
                </a:solidFill>
                <a:latin typeface="Bahnschrift"/>
              </a:rPr>
              <a:t>1 Aircraft</a:t>
            </a:r>
            <a:br>
              <a:rPr lang="en-US" sz="2000">
                <a:latin typeface="Bahnschrift"/>
              </a:rPr>
            </a:br>
            <a:r>
              <a:rPr lang="en-US" sz="2000">
                <a:solidFill>
                  <a:srgbClr val="000000"/>
                </a:solidFill>
                <a:latin typeface="Bahnschrift"/>
              </a:rPr>
              <a:t>Rotation 3:</a:t>
            </a:r>
            <a:br>
              <a:rPr lang="en-US" sz="2000">
                <a:latin typeface="Bahnschrift"/>
              </a:rPr>
            </a:br>
            <a:r>
              <a:rPr lang="en-US" sz="2000">
                <a:solidFill>
                  <a:srgbClr val="000000"/>
                </a:solidFill>
                <a:latin typeface="Bahnschrift"/>
              </a:rPr>
              <a:t>1 Aircraft</a:t>
            </a:r>
          </a:p>
        </p:txBody>
      </p:sp>
      <p:cxnSp>
        <p:nvCxnSpPr>
          <p:cNvPr id="12" name="Straight Arrow Connector 11">
            <a:extLst>
              <a:ext uri="{FF2B5EF4-FFF2-40B4-BE49-F238E27FC236}">
                <a16:creationId xmlns:a16="http://schemas.microsoft.com/office/drawing/2014/main" id="{8BD398F7-5537-4E11-99B5-087C0F29D2C9}"/>
              </a:ext>
            </a:extLst>
          </p:cNvPr>
          <p:cNvCxnSpPr>
            <a:cxnSpLocks/>
          </p:cNvCxnSpPr>
          <p:nvPr/>
        </p:nvCxnSpPr>
        <p:spPr>
          <a:xfrm>
            <a:off x="9344015" y="2669243"/>
            <a:ext cx="10026" cy="2583191"/>
          </a:xfrm>
          <a:prstGeom prst="straightConnector1">
            <a:avLst/>
          </a:prstGeom>
          <a:ln w="57150">
            <a:solidFill>
              <a:srgbClr val="132E57"/>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D933B13-E429-42CC-AA56-7317C9DDCEF2}"/>
              </a:ext>
            </a:extLst>
          </p:cNvPr>
          <p:cNvSpPr txBox="1"/>
          <p:nvPr/>
        </p:nvSpPr>
        <p:spPr>
          <a:xfrm>
            <a:off x="6661465" y="6073665"/>
            <a:ext cx="629961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lang="en-US" sz="2800" b="1">
                <a:solidFill>
                  <a:srgbClr val="000000"/>
                </a:solidFill>
                <a:latin typeface="Bahnschrift"/>
              </a:rPr>
              <a:t>All Using A321P2F Aircrafts</a:t>
            </a:r>
            <a:endParaRPr lang="en-US" sz="2800" b="1" i="0" strike="noStrike" kern="1200" cap="none" spc="0" normalizeH="0" baseline="0" noProof="0">
              <a:ln>
                <a:noFill/>
              </a:ln>
              <a:solidFill>
                <a:srgbClr val="000000"/>
              </a:solidFill>
              <a:effectLst/>
              <a:uLnTx/>
              <a:uFillTx/>
              <a:latin typeface="Bahnschrift"/>
            </a:endParaRPr>
          </a:p>
        </p:txBody>
      </p:sp>
    </p:spTree>
    <p:extLst>
      <p:ext uri="{BB962C8B-B14F-4D97-AF65-F5344CB8AC3E}">
        <p14:creationId xmlns:p14="http://schemas.microsoft.com/office/powerpoint/2010/main" val="38601126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873A3-F140-4181-B97A-BE30F73B3AEA}"/>
              </a:ext>
            </a:extLst>
          </p:cNvPr>
          <p:cNvSpPr>
            <a:spLocks noGrp="1"/>
          </p:cNvSpPr>
          <p:nvPr>
            <p:ph type="ctrTitle"/>
          </p:nvPr>
        </p:nvSpPr>
        <p:spPr>
          <a:xfrm>
            <a:off x="1524001" y="1543652"/>
            <a:ext cx="9144000" cy="4634003"/>
          </a:xfrm>
        </p:spPr>
        <p:txBody>
          <a:bodyPr/>
          <a:lstStyle/>
          <a:p>
            <a:br>
              <a:rPr lang="en-US" sz="5400" b="0">
                <a:latin typeface="Javanese Text"/>
              </a:rPr>
            </a:br>
            <a:r>
              <a:rPr lang="en-US" sz="5400" b="0" err="1">
                <a:latin typeface="Javanese Text"/>
                <a:cs typeface="Arial"/>
              </a:rPr>
              <a:t>Anugurihiitusomi</a:t>
            </a:r>
            <a:br>
              <a:rPr lang="en-US" sz="5400" b="0">
                <a:latin typeface="Javanese Text"/>
                <a:cs typeface="Arial"/>
              </a:rPr>
            </a:br>
            <a:br>
              <a:rPr lang="en-US" sz="5400" b="0">
                <a:latin typeface="Javanese Text"/>
                <a:cs typeface="Arial"/>
              </a:rPr>
            </a:br>
            <a:r>
              <a:rPr lang="en-US" sz="5400" b="0" err="1">
                <a:latin typeface="Javanese Text"/>
                <a:cs typeface="Arial"/>
              </a:rPr>
              <a:t>Terima</a:t>
            </a:r>
            <a:r>
              <a:rPr lang="en-US" sz="5400" b="0">
                <a:latin typeface="Javanese Text"/>
                <a:cs typeface="Arial"/>
              </a:rPr>
              <a:t> Kasih</a:t>
            </a:r>
            <a:br>
              <a:rPr lang="en-US" b="0"/>
            </a:br>
            <a:br>
              <a:rPr lang="en-US" b="0">
                <a:latin typeface="Arial"/>
                <a:cs typeface="Arial"/>
              </a:rPr>
            </a:br>
            <a:endParaRPr lang="en-US" b="0">
              <a:latin typeface="Arial"/>
              <a:cs typeface="Arial"/>
            </a:endParaRPr>
          </a:p>
        </p:txBody>
      </p:sp>
    </p:spTree>
    <p:extLst>
      <p:ext uri="{BB962C8B-B14F-4D97-AF65-F5344CB8AC3E}">
        <p14:creationId xmlns:p14="http://schemas.microsoft.com/office/powerpoint/2010/main" val="106838985"/>
      </p:ext>
    </p:extLst>
  </p:cSld>
  <p:clrMapOvr>
    <a:masterClrMapping/>
  </p:clrMapOvr>
  <mc:AlternateContent xmlns:mc="http://schemas.openxmlformats.org/markup-compatibility/2006" xmlns:p14="http://schemas.microsoft.com/office/powerpoint/2010/main">
    <mc:Choice Requires="p14">
      <p:transition spd="slow" p14:dur="2000" advTm="9367"/>
    </mc:Choice>
    <mc:Fallback xmlns="">
      <p:transition spd="slow" advTm="9367"/>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85518-DA6A-4D01-A269-0060FA20922C}"/>
              </a:ext>
            </a:extLst>
          </p:cNvPr>
          <p:cNvSpPr>
            <a:spLocks noGrp="1"/>
          </p:cNvSpPr>
          <p:nvPr>
            <p:ph type="title"/>
          </p:nvPr>
        </p:nvSpPr>
        <p:spPr>
          <a:xfrm>
            <a:off x="366255" y="439591"/>
            <a:ext cx="5835192" cy="604781"/>
          </a:xfrm>
        </p:spPr>
        <p:txBody>
          <a:bodyPr/>
          <a:lstStyle/>
          <a:p>
            <a:r>
              <a:rPr lang="en-US">
                <a:ea typeface="+mj-lt"/>
                <a:cs typeface="+mj-lt"/>
              </a:rPr>
              <a:t>Our Values </a:t>
            </a:r>
          </a:p>
        </p:txBody>
      </p:sp>
      <p:sp>
        <p:nvSpPr>
          <p:cNvPr id="3" name="Oval 2">
            <a:extLst>
              <a:ext uri="{FF2B5EF4-FFF2-40B4-BE49-F238E27FC236}">
                <a16:creationId xmlns:a16="http://schemas.microsoft.com/office/drawing/2014/main" id="{3DD3778B-092A-480B-AAE0-2F918595FA70}"/>
              </a:ext>
            </a:extLst>
          </p:cNvPr>
          <p:cNvSpPr/>
          <p:nvPr/>
        </p:nvSpPr>
        <p:spPr>
          <a:xfrm>
            <a:off x="779820" y="1681758"/>
            <a:ext cx="2170223" cy="21601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Customers Focus</a:t>
            </a:r>
          </a:p>
        </p:txBody>
      </p:sp>
      <p:sp>
        <p:nvSpPr>
          <p:cNvPr id="4" name="Oval 3">
            <a:extLst>
              <a:ext uri="{FF2B5EF4-FFF2-40B4-BE49-F238E27FC236}">
                <a16:creationId xmlns:a16="http://schemas.microsoft.com/office/drawing/2014/main" id="{C168497A-B704-4F78-B906-64E831DA5E33}"/>
              </a:ext>
            </a:extLst>
          </p:cNvPr>
          <p:cNvSpPr/>
          <p:nvPr/>
        </p:nvSpPr>
        <p:spPr>
          <a:xfrm>
            <a:off x="3625402" y="1681757"/>
            <a:ext cx="2170223" cy="2160197"/>
          </a:xfrm>
          <a:prstGeom prst="ellipse">
            <a:avLst/>
          </a:prstGeom>
          <a:solidFill>
            <a:srgbClr val="92122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Punctual</a:t>
            </a:r>
          </a:p>
        </p:txBody>
      </p:sp>
      <p:sp>
        <p:nvSpPr>
          <p:cNvPr id="5" name="Oval 4">
            <a:extLst>
              <a:ext uri="{FF2B5EF4-FFF2-40B4-BE49-F238E27FC236}">
                <a16:creationId xmlns:a16="http://schemas.microsoft.com/office/drawing/2014/main" id="{E0D6FECC-63CA-4A8C-BF3E-2FE43684EA28}"/>
              </a:ext>
            </a:extLst>
          </p:cNvPr>
          <p:cNvSpPr/>
          <p:nvPr/>
        </p:nvSpPr>
        <p:spPr>
          <a:xfrm>
            <a:off x="9322240" y="1635030"/>
            <a:ext cx="2170223" cy="2170223"/>
          </a:xfrm>
          <a:prstGeom prst="ellipse">
            <a:avLst/>
          </a:prstGeom>
          <a:solidFill>
            <a:srgbClr val="92122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Reliable</a:t>
            </a:r>
          </a:p>
        </p:txBody>
      </p:sp>
      <p:sp>
        <p:nvSpPr>
          <p:cNvPr id="6" name="Oval 5">
            <a:extLst>
              <a:ext uri="{FF2B5EF4-FFF2-40B4-BE49-F238E27FC236}">
                <a16:creationId xmlns:a16="http://schemas.microsoft.com/office/drawing/2014/main" id="{CA804E45-295E-464F-9BBC-22EC79E511FF}"/>
              </a:ext>
            </a:extLst>
          </p:cNvPr>
          <p:cNvSpPr/>
          <p:nvPr/>
        </p:nvSpPr>
        <p:spPr>
          <a:xfrm>
            <a:off x="6472685" y="1635029"/>
            <a:ext cx="2170223" cy="21702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Affordable</a:t>
            </a:r>
          </a:p>
        </p:txBody>
      </p:sp>
      <p:sp>
        <p:nvSpPr>
          <p:cNvPr id="7" name="Oval 6">
            <a:extLst>
              <a:ext uri="{FF2B5EF4-FFF2-40B4-BE49-F238E27FC236}">
                <a16:creationId xmlns:a16="http://schemas.microsoft.com/office/drawing/2014/main" id="{0851BD8D-AD66-418C-B9BA-59A6E6A46880}"/>
              </a:ext>
            </a:extLst>
          </p:cNvPr>
          <p:cNvSpPr/>
          <p:nvPr/>
        </p:nvSpPr>
        <p:spPr>
          <a:xfrm>
            <a:off x="6473631" y="4306002"/>
            <a:ext cx="2170980" cy="2170980"/>
          </a:xfrm>
          <a:prstGeom prst="ellipse">
            <a:avLst/>
          </a:prstGeom>
          <a:solidFill>
            <a:srgbClr val="92122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Responsible</a:t>
            </a:r>
          </a:p>
        </p:txBody>
      </p:sp>
      <p:sp>
        <p:nvSpPr>
          <p:cNvPr id="8" name="Oval 7">
            <a:extLst>
              <a:ext uri="{FF2B5EF4-FFF2-40B4-BE49-F238E27FC236}">
                <a16:creationId xmlns:a16="http://schemas.microsoft.com/office/drawing/2014/main" id="{CE5AC8EA-C5F0-49EE-B766-266576FC9B50}"/>
              </a:ext>
            </a:extLst>
          </p:cNvPr>
          <p:cNvSpPr/>
          <p:nvPr/>
        </p:nvSpPr>
        <p:spPr>
          <a:xfrm>
            <a:off x="3625968" y="4316028"/>
            <a:ext cx="2170223" cy="21702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Large Volume</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0161" y="4663487"/>
            <a:ext cx="3252831" cy="1768334"/>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9134" y="-141007"/>
            <a:ext cx="3252831" cy="1768334"/>
          </a:xfrm>
          <a:prstGeom prst="rect">
            <a:avLst/>
          </a:prstGeom>
        </p:spPr>
      </p:pic>
    </p:spTree>
    <p:extLst>
      <p:ext uri="{BB962C8B-B14F-4D97-AF65-F5344CB8AC3E}">
        <p14:creationId xmlns:p14="http://schemas.microsoft.com/office/powerpoint/2010/main" val="2571532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Arrow Connector 20">
            <a:extLst>
              <a:ext uri="{FF2B5EF4-FFF2-40B4-BE49-F238E27FC236}">
                <a16:creationId xmlns:a16="http://schemas.microsoft.com/office/drawing/2014/main" id="{A9E57D42-E1EB-4490-B972-7EB52BDACFC3}"/>
              </a:ext>
            </a:extLst>
          </p:cNvPr>
          <p:cNvCxnSpPr>
            <a:cxnSpLocks/>
          </p:cNvCxnSpPr>
          <p:nvPr/>
        </p:nvCxnSpPr>
        <p:spPr>
          <a:xfrm flipV="1">
            <a:off x="3846971" y="3530152"/>
            <a:ext cx="12289" cy="835742"/>
          </a:xfrm>
          <a:prstGeom prst="straightConnector1">
            <a:avLst/>
          </a:prstGeom>
          <a:ln w="57150"/>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8E1ABF0-C237-40F7-9DF8-4EB5B9837D1F}"/>
              </a:ext>
            </a:extLst>
          </p:cNvPr>
          <p:cNvCxnSpPr/>
          <p:nvPr/>
        </p:nvCxnSpPr>
        <p:spPr>
          <a:xfrm flipV="1">
            <a:off x="4767888" y="2880859"/>
            <a:ext cx="1394460" cy="15240"/>
          </a:xfrm>
          <a:prstGeom prst="straightConnector1">
            <a:avLst/>
          </a:prstGeom>
          <a:ln w="57150"/>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FBD79E1-A5E3-4C91-B560-8018DA76F0E8}"/>
              </a:ext>
            </a:extLst>
          </p:cNvPr>
          <p:cNvCxnSpPr>
            <a:cxnSpLocks/>
          </p:cNvCxnSpPr>
          <p:nvPr/>
        </p:nvCxnSpPr>
        <p:spPr>
          <a:xfrm flipV="1">
            <a:off x="10899894" y="3522530"/>
            <a:ext cx="12289" cy="835742"/>
          </a:xfrm>
          <a:prstGeom prst="straightConnector1">
            <a:avLst/>
          </a:prstGeom>
          <a:ln w="57150"/>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51EB324-A5F2-4879-BE3F-E323E3AFBD75}"/>
              </a:ext>
            </a:extLst>
          </p:cNvPr>
          <p:cNvCxnSpPr>
            <a:cxnSpLocks/>
          </p:cNvCxnSpPr>
          <p:nvPr/>
        </p:nvCxnSpPr>
        <p:spPr>
          <a:xfrm flipV="1">
            <a:off x="8418970" y="3530151"/>
            <a:ext cx="12289" cy="835742"/>
          </a:xfrm>
          <a:prstGeom prst="straightConnector1">
            <a:avLst/>
          </a:prstGeom>
          <a:ln w="57150"/>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6F38DF0-F610-4E2A-86C6-D0179C370479}"/>
              </a:ext>
            </a:extLst>
          </p:cNvPr>
          <p:cNvCxnSpPr>
            <a:cxnSpLocks/>
          </p:cNvCxnSpPr>
          <p:nvPr/>
        </p:nvCxnSpPr>
        <p:spPr>
          <a:xfrm flipV="1">
            <a:off x="1364327" y="3530153"/>
            <a:ext cx="12289" cy="835742"/>
          </a:xfrm>
          <a:prstGeom prst="straightConnector1">
            <a:avLst/>
          </a:prstGeom>
          <a:ln w="57150"/>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19F9F37-ACB6-4938-95F4-E4BED9A23CB3}"/>
              </a:ext>
            </a:extLst>
          </p:cNvPr>
          <p:cNvCxnSpPr/>
          <p:nvPr/>
        </p:nvCxnSpPr>
        <p:spPr>
          <a:xfrm>
            <a:off x="6157554" y="973769"/>
            <a:ext cx="12289" cy="2912805"/>
          </a:xfrm>
          <a:prstGeom prst="straightConnector1">
            <a:avLst/>
          </a:prstGeom>
          <a:ln w="5715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2B85518-DA6A-4D01-A269-0060FA20922C}"/>
              </a:ext>
            </a:extLst>
          </p:cNvPr>
          <p:cNvSpPr>
            <a:spLocks noGrp="1"/>
          </p:cNvSpPr>
          <p:nvPr>
            <p:ph type="title"/>
          </p:nvPr>
        </p:nvSpPr>
        <p:spPr>
          <a:xfrm>
            <a:off x="315009" y="598341"/>
            <a:ext cx="3205063" cy="604781"/>
          </a:xfrm>
        </p:spPr>
        <p:txBody>
          <a:bodyPr/>
          <a:lstStyle/>
          <a:p>
            <a:r>
              <a:rPr lang="en-US">
                <a:ea typeface="+mj-lt"/>
                <a:cs typeface="+mj-lt"/>
              </a:rPr>
              <a:t>Organization Structure </a:t>
            </a:r>
          </a:p>
        </p:txBody>
      </p:sp>
      <p:sp>
        <p:nvSpPr>
          <p:cNvPr id="4" name="Rectangle 3">
            <a:extLst>
              <a:ext uri="{FF2B5EF4-FFF2-40B4-BE49-F238E27FC236}">
                <a16:creationId xmlns:a16="http://schemas.microsoft.com/office/drawing/2014/main" id="{798F0EAE-84A2-41A0-9CEF-C8ACC64FE753}"/>
              </a:ext>
            </a:extLst>
          </p:cNvPr>
          <p:cNvSpPr/>
          <p:nvPr/>
        </p:nvSpPr>
        <p:spPr>
          <a:xfrm>
            <a:off x="5006989" y="594248"/>
            <a:ext cx="2196952" cy="7476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Board Of Commissioner</a:t>
            </a:r>
          </a:p>
        </p:txBody>
      </p:sp>
      <p:sp>
        <p:nvSpPr>
          <p:cNvPr id="5" name="Rectangle 4">
            <a:extLst>
              <a:ext uri="{FF2B5EF4-FFF2-40B4-BE49-F238E27FC236}">
                <a16:creationId xmlns:a16="http://schemas.microsoft.com/office/drawing/2014/main" id="{99194CE1-7ACE-4AB0-93F6-7996C84D3A68}"/>
              </a:ext>
            </a:extLst>
          </p:cNvPr>
          <p:cNvSpPr/>
          <p:nvPr/>
        </p:nvSpPr>
        <p:spPr>
          <a:xfrm>
            <a:off x="5006988" y="1529008"/>
            <a:ext cx="2196952" cy="7476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Chief Executive Officer</a:t>
            </a:r>
          </a:p>
        </p:txBody>
      </p:sp>
      <p:sp>
        <p:nvSpPr>
          <p:cNvPr id="6" name="Rectangle 5">
            <a:extLst>
              <a:ext uri="{FF2B5EF4-FFF2-40B4-BE49-F238E27FC236}">
                <a16:creationId xmlns:a16="http://schemas.microsoft.com/office/drawing/2014/main" id="{97044BA9-BE8C-4A8E-84F4-5614DA000764}"/>
              </a:ext>
            </a:extLst>
          </p:cNvPr>
          <p:cNvSpPr/>
          <p:nvPr/>
        </p:nvSpPr>
        <p:spPr>
          <a:xfrm>
            <a:off x="2688754" y="2508754"/>
            <a:ext cx="2209242" cy="7476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Executive Secretary</a:t>
            </a:r>
          </a:p>
        </p:txBody>
      </p:sp>
      <p:sp>
        <p:nvSpPr>
          <p:cNvPr id="7" name="Rectangle 6">
            <a:extLst>
              <a:ext uri="{FF2B5EF4-FFF2-40B4-BE49-F238E27FC236}">
                <a16:creationId xmlns:a16="http://schemas.microsoft.com/office/drawing/2014/main" id="{31A3F0F7-3F0C-41AF-998C-E63FDDD36CF6}"/>
              </a:ext>
            </a:extLst>
          </p:cNvPr>
          <p:cNvSpPr/>
          <p:nvPr/>
        </p:nvSpPr>
        <p:spPr>
          <a:xfrm>
            <a:off x="386985" y="3728510"/>
            <a:ext cx="2196952" cy="7476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Chief Operating Office</a:t>
            </a:r>
          </a:p>
        </p:txBody>
      </p:sp>
      <p:sp>
        <p:nvSpPr>
          <p:cNvPr id="8" name="Rectangle 7">
            <a:extLst>
              <a:ext uri="{FF2B5EF4-FFF2-40B4-BE49-F238E27FC236}">
                <a16:creationId xmlns:a16="http://schemas.microsoft.com/office/drawing/2014/main" id="{5E196697-D61B-4D39-97AB-E8C138361987}"/>
              </a:ext>
            </a:extLst>
          </p:cNvPr>
          <p:cNvSpPr/>
          <p:nvPr/>
        </p:nvSpPr>
        <p:spPr>
          <a:xfrm>
            <a:off x="2688753" y="3728509"/>
            <a:ext cx="2209242" cy="7476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Chief Finance Office</a:t>
            </a:r>
          </a:p>
        </p:txBody>
      </p:sp>
      <p:sp>
        <p:nvSpPr>
          <p:cNvPr id="9" name="Rectangle 8">
            <a:extLst>
              <a:ext uri="{FF2B5EF4-FFF2-40B4-BE49-F238E27FC236}">
                <a16:creationId xmlns:a16="http://schemas.microsoft.com/office/drawing/2014/main" id="{D226D068-540E-4468-B558-82BFDECE2C8A}"/>
              </a:ext>
            </a:extLst>
          </p:cNvPr>
          <p:cNvSpPr/>
          <p:nvPr/>
        </p:nvSpPr>
        <p:spPr>
          <a:xfrm>
            <a:off x="5006986" y="3716220"/>
            <a:ext cx="2196952" cy="7476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Chief Marketing Officer</a:t>
            </a:r>
          </a:p>
        </p:txBody>
      </p:sp>
      <p:sp>
        <p:nvSpPr>
          <p:cNvPr id="10" name="Rectangle 9">
            <a:extLst>
              <a:ext uri="{FF2B5EF4-FFF2-40B4-BE49-F238E27FC236}">
                <a16:creationId xmlns:a16="http://schemas.microsoft.com/office/drawing/2014/main" id="{CB91EA31-316B-425B-AD4B-959C6A7CDD73}"/>
              </a:ext>
            </a:extLst>
          </p:cNvPr>
          <p:cNvSpPr/>
          <p:nvPr/>
        </p:nvSpPr>
        <p:spPr>
          <a:xfrm>
            <a:off x="7321045" y="3703929"/>
            <a:ext cx="2209242" cy="7476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Chief Technology Officer</a:t>
            </a:r>
          </a:p>
        </p:txBody>
      </p:sp>
      <p:sp>
        <p:nvSpPr>
          <p:cNvPr id="11" name="Rectangle 10">
            <a:extLst>
              <a:ext uri="{FF2B5EF4-FFF2-40B4-BE49-F238E27FC236}">
                <a16:creationId xmlns:a16="http://schemas.microsoft.com/office/drawing/2014/main" id="{1008410F-7681-4C0D-9624-F4A371CAD8B7}"/>
              </a:ext>
            </a:extLst>
          </p:cNvPr>
          <p:cNvSpPr/>
          <p:nvPr/>
        </p:nvSpPr>
        <p:spPr>
          <a:xfrm>
            <a:off x="9624900" y="3703928"/>
            <a:ext cx="2199734" cy="7476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Chief Human Resources Officer</a:t>
            </a:r>
          </a:p>
        </p:txBody>
      </p:sp>
      <p:cxnSp>
        <p:nvCxnSpPr>
          <p:cNvPr id="18" name="Straight Arrow Connector 17">
            <a:extLst>
              <a:ext uri="{FF2B5EF4-FFF2-40B4-BE49-F238E27FC236}">
                <a16:creationId xmlns:a16="http://schemas.microsoft.com/office/drawing/2014/main" id="{65BB94B4-EE89-48FD-9E35-A9003C23C360}"/>
              </a:ext>
            </a:extLst>
          </p:cNvPr>
          <p:cNvCxnSpPr>
            <a:cxnSpLocks/>
          </p:cNvCxnSpPr>
          <p:nvPr/>
        </p:nvCxnSpPr>
        <p:spPr>
          <a:xfrm flipH="1">
            <a:off x="1376617" y="3528434"/>
            <a:ext cx="9566541" cy="14010"/>
          </a:xfrm>
          <a:prstGeom prst="straightConnector1">
            <a:avLst/>
          </a:prstGeom>
          <a:ln w="57150"/>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234C4BB-06C7-4D4B-99CA-4B8AA044D009}"/>
              </a:ext>
            </a:extLst>
          </p:cNvPr>
          <p:cNvSpPr txBox="1"/>
          <p:nvPr/>
        </p:nvSpPr>
        <p:spPr>
          <a:xfrm>
            <a:off x="422293" y="4582362"/>
            <a:ext cx="190817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t>VP Flight Operations</a:t>
            </a:r>
          </a:p>
          <a:p>
            <a:pPr marL="285750" indent="-285750">
              <a:buFont typeface="Arial" panose="020B0604020202020204" pitchFamily="34" charset="0"/>
              <a:buChar char="•"/>
            </a:pPr>
            <a:r>
              <a:rPr lang="en-US"/>
              <a:t> VP Ground Operations</a:t>
            </a:r>
          </a:p>
        </p:txBody>
      </p:sp>
      <p:sp>
        <p:nvSpPr>
          <p:cNvPr id="28" name="TextBox 27">
            <a:extLst>
              <a:ext uri="{FF2B5EF4-FFF2-40B4-BE49-F238E27FC236}">
                <a16:creationId xmlns:a16="http://schemas.microsoft.com/office/drawing/2014/main" id="{78351F52-D127-4801-98AE-24D796E440C2}"/>
              </a:ext>
            </a:extLst>
          </p:cNvPr>
          <p:cNvSpPr txBox="1"/>
          <p:nvPr/>
        </p:nvSpPr>
        <p:spPr>
          <a:xfrm>
            <a:off x="2771263" y="4582362"/>
            <a:ext cx="205565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t>VP Accounting</a:t>
            </a:r>
          </a:p>
          <a:p>
            <a:pPr marL="285750" indent="-285750">
              <a:buFont typeface="Arial" panose="020B0604020202020204" pitchFamily="34" charset="0"/>
              <a:buChar char="•"/>
            </a:pPr>
            <a:r>
              <a:rPr lang="en-US"/>
              <a:t>VP Budgeting</a:t>
            </a:r>
          </a:p>
          <a:p>
            <a:pPr marL="285750" indent="-285750">
              <a:buFont typeface="Arial" panose="020B0604020202020204" pitchFamily="34" charset="0"/>
              <a:buChar char="•"/>
            </a:pPr>
            <a:r>
              <a:rPr lang="en-US"/>
              <a:t>VP Investment</a:t>
            </a:r>
          </a:p>
          <a:p>
            <a:pPr marL="285750" indent="-285750">
              <a:buFont typeface="Arial" panose="020B0604020202020204" pitchFamily="34" charset="0"/>
              <a:buChar char="•"/>
            </a:pPr>
            <a:r>
              <a:rPr lang="en-US"/>
              <a:t>VP Risk managements</a:t>
            </a:r>
          </a:p>
        </p:txBody>
      </p:sp>
      <p:sp>
        <p:nvSpPr>
          <p:cNvPr id="29" name="TextBox 28">
            <a:extLst>
              <a:ext uri="{FF2B5EF4-FFF2-40B4-BE49-F238E27FC236}">
                <a16:creationId xmlns:a16="http://schemas.microsoft.com/office/drawing/2014/main" id="{8C75F429-F8F8-47B6-B9A2-8F9662DBA2D3}"/>
              </a:ext>
            </a:extLst>
          </p:cNvPr>
          <p:cNvSpPr txBox="1"/>
          <p:nvPr/>
        </p:nvSpPr>
        <p:spPr>
          <a:xfrm>
            <a:off x="5056734" y="4582362"/>
            <a:ext cx="2193925"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t>VP Route and Network Planning</a:t>
            </a:r>
          </a:p>
          <a:p>
            <a:pPr marL="285750" indent="-285750">
              <a:buFont typeface="Arial" panose="020B0604020202020204" pitchFamily="34" charset="0"/>
              <a:buChar char="•"/>
            </a:pPr>
            <a:r>
              <a:rPr lang="en-US"/>
              <a:t>VP Marketing</a:t>
            </a:r>
          </a:p>
          <a:p>
            <a:pPr marL="285750" indent="-285750">
              <a:buFont typeface="Arial" panose="020B0604020202020204" pitchFamily="34" charset="0"/>
              <a:buChar char="•"/>
            </a:pPr>
            <a:r>
              <a:rPr lang="en-US"/>
              <a:t>VP Revenue Management</a:t>
            </a:r>
          </a:p>
        </p:txBody>
      </p:sp>
      <p:sp>
        <p:nvSpPr>
          <p:cNvPr id="30" name="TextBox 29">
            <a:extLst>
              <a:ext uri="{FF2B5EF4-FFF2-40B4-BE49-F238E27FC236}">
                <a16:creationId xmlns:a16="http://schemas.microsoft.com/office/drawing/2014/main" id="{9508D701-0D8C-4E8A-85B0-92623D57A89A}"/>
              </a:ext>
            </a:extLst>
          </p:cNvPr>
          <p:cNvSpPr txBox="1"/>
          <p:nvPr/>
        </p:nvSpPr>
        <p:spPr>
          <a:xfrm>
            <a:off x="7331621" y="4582362"/>
            <a:ext cx="2204507"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t>VP Airworthiness</a:t>
            </a:r>
          </a:p>
          <a:p>
            <a:pPr marL="285750" indent="-285750">
              <a:buFont typeface="Arial" panose="020B0604020202020204" pitchFamily="34" charset="0"/>
              <a:buChar char="•"/>
            </a:pPr>
            <a:r>
              <a:rPr lang="en-US"/>
              <a:t>VP Fleet Management</a:t>
            </a:r>
          </a:p>
          <a:p>
            <a:pPr marL="285750" indent="-285750">
              <a:buFont typeface="Arial" panose="020B0604020202020204" pitchFamily="34" charset="0"/>
              <a:buChar char="•"/>
            </a:pPr>
            <a:r>
              <a:rPr lang="en-US"/>
              <a:t>VP Maintenance</a:t>
            </a:r>
          </a:p>
          <a:p>
            <a:pPr marL="285750" indent="-285750">
              <a:buFont typeface="Arial" panose="020B0604020202020204" pitchFamily="34" charset="0"/>
              <a:buChar char="•"/>
            </a:pPr>
            <a:r>
              <a:rPr lang="en-US"/>
              <a:t>VP IT</a:t>
            </a:r>
          </a:p>
        </p:txBody>
      </p:sp>
      <p:sp>
        <p:nvSpPr>
          <p:cNvPr id="31" name="TextBox 30">
            <a:extLst>
              <a:ext uri="{FF2B5EF4-FFF2-40B4-BE49-F238E27FC236}">
                <a16:creationId xmlns:a16="http://schemas.microsoft.com/office/drawing/2014/main" id="{3B7FA947-22B3-48CD-9975-02A2BC6BFCDD}"/>
              </a:ext>
            </a:extLst>
          </p:cNvPr>
          <p:cNvSpPr txBox="1"/>
          <p:nvPr/>
        </p:nvSpPr>
        <p:spPr>
          <a:xfrm>
            <a:off x="9670009" y="4582362"/>
            <a:ext cx="220450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t>VP Personnel Management</a:t>
            </a:r>
          </a:p>
          <a:p>
            <a:pPr marL="285750" indent="-285750">
              <a:buFont typeface="Arial" panose="020B0604020202020204" pitchFamily="34" charset="0"/>
              <a:buChar char="•"/>
            </a:pPr>
            <a:r>
              <a:rPr lang="en-US"/>
              <a:t>VP Legal Affairs</a:t>
            </a:r>
          </a:p>
          <a:p>
            <a:pPr marL="285750" indent="-285750">
              <a:buFont typeface="Arial" panose="020B0604020202020204" pitchFamily="34" charset="0"/>
              <a:buChar char="•"/>
            </a:pPr>
            <a:r>
              <a:rPr lang="en-US"/>
              <a:t>VP Quality Assurance</a:t>
            </a:r>
          </a:p>
        </p:txBody>
      </p:sp>
      <p:pic>
        <p:nvPicPr>
          <p:cNvPr id="3" name="Picture 11">
            <a:extLst>
              <a:ext uri="{FF2B5EF4-FFF2-40B4-BE49-F238E27FC236}">
                <a16:creationId xmlns:a16="http://schemas.microsoft.com/office/drawing/2014/main" id="{FBEC094A-382B-4943-9E32-20C70587E2CD}"/>
              </a:ext>
            </a:extLst>
          </p:cNvPr>
          <p:cNvPicPr>
            <a:picLocks noChangeAspect="1"/>
          </p:cNvPicPr>
          <p:nvPr/>
        </p:nvPicPr>
        <p:blipFill>
          <a:blip r:embed="rId3"/>
          <a:stretch>
            <a:fillRect/>
          </a:stretch>
        </p:blipFill>
        <p:spPr>
          <a:xfrm>
            <a:off x="8375176" y="897775"/>
            <a:ext cx="2288275" cy="1241076"/>
          </a:xfrm>
          <a:prstGeom prst="rect">
            <a:avLst/>
          </a:prstGeom>
        </p:spPr>
      </p:pic>
      <p:pic>
        <p:nvPicPr>
          <p:cNvPr id="12" name="Picture 12" descr="Icon&#10;&#10;Description automatically generated">
            <a:extLst>
              <a:ext uri="{FF2B5EF4-FFF2-40B4-BE49-F238E27FC236}">
                <a16:creationId xmlns:a16="http://schemas.microsoft.com/office/drawing/2014/main" id="{C53105EB-F674-4D58-9F25-A3B2DC0EBBFF}"/>
              </a:ext>
            </a:extLst>
          </p:cNvPr>
          <p:cNvPicPr>
            <a:picLocks noChangeAspect="1"/>
          </p:cNvPicPr>
          <p:nvPr/>
        </p:nvPicPr>
        <p:blipFill>
          <a:blip r:embed="rId4"/>
          <a:stretch>
            <a:fillRect/>
          </a:stretch>
        </p:blipFill>
        <p:spPr>
          <a:xfrm>
            <a:off x="10126639" y="-330523"/>
            <a:ext cx="2834185" cy="1536777"/>
          </a:xfrm>
          <a:prstGeom prst="rect">
            <a:avLst/>
          </a:prstGeom>
        </p:spPr>
      </p:pic>
    </p:spTree>
    <p:extLst>
      <p:ext uri="{BB962C8B-B14F-4D97-AF65-F5344CB8AC3E}">
        <p14:creationId xmlns:p14="http://schemas.microsoft.com/office/powerpoint/2010/main" val="3937553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F063A1B-D464-4196-8B83-4E4230D66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59857" y="1110642"/>
            <a:ext cx="2011668" cy="1093602"/>
          </a:xfrm>
          <a:prstGeom prst="rect">
            <a:avLst/>
          </a:prstGeom>
        </p:spPr>
      </p:pic>
      <p:sp>
        <p:nvSpPr>
          <p:cNvPr id="10" name="Title 1">
            <a:extLst>
              <a:ext uri="{FF2B5EF4-FFF2-40B4-BE49-F238E27FC236}">
                <a16:creationId xmlns:a16="http://schemas.microsoft.com/office/drawing/2014/main" id="{E0805815-297A-4E87-8E98-1B9CEB35B84F}"/>
              </a:ext>
            </a:extLst>
          </p:cNvPr>
          <p:cNvSpPr txBox="1">
            <a:spLocks/>
          </p:cNvSpPr>
          <p:nvPr/>
        </p:nvSpPr>
        <p:spPr>
          <a:xfrm>
            <a:off x="2415983" y="3433661"/>
            <a:ext cx="7369451" cy="45830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600" b="1">
                <a:solidFill>
                  <a:srgbClr val="FFC000"/>
                </a:solidFill>
                <a:latin typeface="Javanese Text"/>
                <a:ea typeface="Roboto"/>
              </a:rPr>
              <a:t>Industry Overview </a:t>
            </a:r>
          </a:p>
        </p:txBody>
      </p:sp>
    </p:spTree>
    <p:extLst>
      <p:ext uri="{BB962C8B-B14F-4D97-AF65-F5344CB8AC3E}">
        <p14:creationId xmlns:p14="http://schemas.microsoft.com/office/powerpoint/2010/main" val="1262615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53571EC-8937-41CD-87D9-6C39616EEF27}"/>
              </a:ext>
            </a:extLst>
          </p:cNvPr>
          <p:cNvSpPr/>
          <p:nvPr/>
        </p:nvSpPr>
        <p:spPr>
          <a:xfrm>
            <a:off x="148160" y="1356617"/>
            <a:ext cx="2378693" cy="2368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r>
              <a:rPr lang="en-US" b="1"/>
              <a:t>Relatively Moderate </a:t>
            </a:r>
          </a:p>
          <a:p>
            <a:pPr algn="ctr"/>
            <a:endParaRPr lang="en-US" b="1"/>
          </a:p>
          <a:p>
            <a:pPr algn="ctr"/>
            <a:r>
              <a:rPr lang="en-US"/>
              <a:t>With loosen up law through Omnibus Bill to enter Aircargo is easier</a:t>
            </a:r>
          </a:p>
          <a:p>
            <a:pPr algn="ctr"/>
            <a:endParaRPr lang="en-US"/>
          </a:p>
          <a:p>
            <a:pPr algn="ctr"/>
            <a:endParaRPr lang="en-US"/>
          </a:p>
        </p:txBody>
      </p:sp>
      <p:sp>
        <p:nvSpPr>
          <p:cNvPr id="4" name="Rectangle 3">
            <a:extLst>
              <a:ext uri="{FF2B5EF4-FFF2-40B4-BE49-F238E27FC236}">
                <a16:creationId xmlns:a16="http://schemas.microsoft.com/office/drawing/2014/main" id="{FC67AFB9-158C-4528-850E-931014C1B749}"/>
              </a:ext>
            </a:extLst>
          </p:cNvPr>
          <p:cNvSpPr/>
          <p:nvPr/>
        </p:nvSpPr>
        <p:spPr>
          <a:xfrm>
            <a:off x="2521939" y="3730395"/>
            <a:ext cx="2378694" cy="23786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t>Relatively High</a:t>
            </a:r>
            <a:endParaRPr lang="en-US"/>
          </a:p>
          <a:p>
            <a:pPr algn="ctr"/>
            <a:endParaRPr lang="en-US"/>
          </a:p>
          <a:p>
            <a:pPr algn="ctr"/>
            <a:r>
              <a:rPr lang="en-US"/>
              <a:t> There's duopoly of aircraft manufacture and fuel price is hard to control</a:t>
            </a:r>
          </a:p>
        </p:txBody>
      </p:sp>
      <p:sp>
        <p:nvSpPr>
          <p:cNvPr id="5" name="Rectangle 4">
            <a:extLst>
              <a:ext uri="{FF2B5EF4-FFF2-40B4-BE49-F238E27FC236}">
                <a16:creationId xmlns:a16="http://schemas.microsoft.com/office/drawing/2014/main" id="{9B43634A-B026-4606-BD70-1D716AE49BA8}"/>
              </a:ext>
            </a:extLst>
          </p:cNvPr>
          <p:cNvSpPr/>
          <p:nvPr/>
        </p:nvSpPr>
        <p:spPr>
          <a:xfrm>
            <a:off x="4903096" y="1354158"/>
            <a:ext cx="2378693" cy="2378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t>Relatively High</a:t>
            </a:r>
            <a:endParaRPr lang="en-US"/>
          </a:p>
          <a:p>
            <a:pPr algn="ctr"/>
            <a:endParaRPr lang="en-US"/>
          </a:p>
          <a:p>
            <a:pPr algn="ctr"/>
            <a:r>
              <a:rPr lang="en-US"/>
              <a:t>Many option for Buyer to send their product from cargo airline and sea transportation</a:t>
            </a:r>
          </a:p>
        </p:txBody>
      </p:sp>
      <p:sp>
        <p:nvSpPr>
          <p:cNvPr id="6" name="Rectangle 5">
            <a:extLst>
              <a:ext uri="{FF2B5EF4-FFF2-40B4-BE49-F238E27FC236}">
                <a16:creationId xmlns:a16="http://schemas.microsoft.com/office/drawing/2014/main" id="{AB16D282-2977-44FA-A847-A0C293D13DA6}"/>
              </a:ext>
            </a:extLst>
          </p:cNvPr>
          <p:cNvSpPr/>
          <p:nvPr/>
        </p:nvSpPr>
        <p:spPr>
          <a:xfrm>
            <a:off x="7281790" y="3732854"/>
            <a:ext cx="2368666" cy="2368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a:p>
            <a:pPr algn="ctr"/>
            <a:endParaRPr lang="en-US" b="1"/>
          </a:p>
          <a:p>
            <a:pPr algn="ctr"/>
            <a:endParaRPr lang="en-US" b="1"/>
          </a:p>
          <a:p>
            <a:pPr algn="ctr"/>
            <a:r>
              <a:rPr lang="en-US" b="1"/>
              <a:t>Relatively Low</a:t>
            </a:r>
            <a:endParaRPr lang="en-US"/>
          </a:p>
          <a:p>
            <a:pPr algn="ctr"/>
            <a:endParaRPr lang="en-US" b="1"/>
          </a:p>
          <a:p>
            <a:pPr algn="ctr"/>
            <a:r>
              <a:rPr lang="en-US"/>
              <a:t>Because the targeted customers of Aglis is someone who wants to ship their goods fast</a:t>
            </a:r>
          </a:p>
          <a:p>
            <a:pPr algn="ctr"/>
            <a:endParaRPr lang="en-US"/>
          </a:p>
          <a:p>
            <a:pPr algn="ctr"/>
            <a:endParaRPr lang="en-US"/>
          </a:p>
        </p:txBody>
      </p:sp>
      <p:sp>
        <p:nvSpPr>
          <p:cNvPr id="7" name="Rectangle 6">
            <a:extLst>
              <a:ext uri="{FF2B5EF4-FFF2-40B4-BE49-F238E27FC236}">
                <a16:creationId xmlns:a16="http://schemas.microsoft.com/office/drawing/2014/main" id="{724C029D-8AE8-498C-98D3-DA758737C1A2}"/>
              </a:ext>
            </a:extLst>
          </p:cNvPr>
          <p:cNvSpPr/>
          <p:nvPr/>
        </p:nvSpPr>
        <p:spPr>
          <a:xfrm>
            <a:off x="9660485" y="1354158"/>
            <a:ext cx="2378693" cy="23786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a:p>
            <a:pPr algn="ctr"/>
            <a:r>
              <a:rPr lang="en-US" b="1"/>
              <a:t>Relatively High</a:t>
            </a:r>
          </a:p>
          <a:p>
            <a:pPr algn="ctr"/>
            <a:endParaRPr lang="en-US"/>
          </a:p>
          <a:p>
            <a:pPr algn="ctr"/>
            <a:r>
              <a:rPr lang="en-US"/>
              <a:t>With 6 major airlines play into the cargo industry</a:t>
            </a:r>
          </a:p>
          <a:p>
            <a:pPr algn="ctr"/>
            <a:endParaRPr lang="en-US"/>
          </a:p>
          <a:p>
            <a:pPr algn="ctr"/>
            <a:endParaRPr lang="en-US"/>
          </a:p>
        </p:txBody>
      </p:sp>
      <p:sp>
        <p:nvSpPr>
          <p:cNvPr id="8" name="TextBox 7">
            <a:extLst>
              <a:ext uri="{FF2B5EF4-FFF2-40B4-BE49-F238E27FC236}">
                <a16:creationId xmlns:a16="http://schemas.microsoft.com/office/drawing/2014/main" id="{34F4BBF8-7BB5-40BE-A2F8-6A295DB75209}"/>
              </a:ext>
            </a:extLst>
          </p:cNvPr>
          <p:cNvSpPr txBox="1"/>
          <p:nvPr/>
        </p:nvSpPr>
        <p:spPr>
          <a:xfrm>
            <a:off x="493295" y="4233110"/>
            <a:ext cx="1690437"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t>Threat of New Entrants</a:t>
            </a:r>
          </a:p>
        </p:txBody>
      </p:sp>
      <p:sp>
        <p:nvSpPr>
          <p:cNvPr id="9" name="TextBox 8">
            <a:extLst>
              <a:ext uri="{FF2B5EF4-FFF2-40B4-BE49-F238E27FC236}">
                <a16:creationId xmlns:a16="http://schemas.microsoft.com/office/drawing/2014/main" id="{29282816-5F11-4164-8EDA-CCFA5DAF1EA6}"/>
              </a:ext>
            </a:extLst>
          </p:cNvPr>
          <p:cNvSpPr txBox="1"/>
          <p:nvPr/>
        </p:nvSpPr>
        <p:spPr>
          <a:xfrm>
            <a:off x="2689058" y="1776662"/>
            <a:ext cx="2031331"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t>Bargaining Power of Suppliers</a:t>
            </a:r>
          </a:p>
        </p:txBody>
      </p:sp>
      <p:sp>
        <p:nvSpPr>
          <p:cNvPr id="10" name="TextBox 9">
            <a:extLst>
              <a:ext uri="{FF2B5EF4-FFF2-40B4-BE49-F238E27FC236}">
                <a16:creationId xmlns:a16="http://schemas.microsoft.com/office/drawing/2014/main" id="{31BB9738-2DCE-4626-BD49-CBA99E83386F}"/>
              </a:ext>
            </a:extLst>
          </p:cNvPr>
          <p:cNvSpPr txBox="1"/>
          <p:nvPr/>
        </p:nvSpPr>
        <p:spPr>
          <a:xfrm>
            <a:off x="5075321" y="4233109"/>
            <a:ext cx="2031331"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t>Bargaining Power of Buyers</a:t>
            </a:r>
          </a:p>
        </p:txBody>
      </p:sp>
      <p:sp>
        <p:nvSpPr>
          <p:cNvPr id="11" name="TextBox 10">
            <a:extLst>
              <a:ext uri="{FF2B5EF4-FFF2-40B4-BE49-F238E27FC236}">
                <a16:creationId xmlns:a16="http://schemas.microsoft.com/office/drawing/2014/main" id="{4FB394BC-D9D2-4E90-B8AE-F4AB9D742DF1}"/>
              </a:ext>
            </a:extLst>
          </p:cNvPr>
          <p:cNvSpPr txBox="1"/>
          <p:nvPr/>
        </p:nvSpPr>
        <p:spPr>
          <a:xfrm>
            <a:off x="7451557" y="1776661"/>
            <a:ext cx="2031331"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t>Threat of Substitute Products</a:t>
            </a:r>
          </a:p>
        </p:txBody>
      </p:sp>
      <p:sp>
        <p:nvSpPr>
          <p:cNvPr id="12" name="TextBox 11">
            <a:extLst>
              <a:ext uri="{FF2B5EF4-FFF2-40B4-BE49-F238E27FC236}">
                <a16:creationId xmlns:a16="http://schemas.microsoft.com/office/drawing/2014/main" id="{38291884-1876-4511-AF51-AD20F95042A8}"/>
              </a:ext>
            </a:extLst>
          </p:cNvPr>
          <p:cNvSpPr txBox="1"/>
          <p:nvPr/>
        </p:nvSpPr>
        <p:spPr>
          <a:xfrm>
            <a:off x="9827793" y="4012529"/>
            <a:ext cx="2121567"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t>Rivalry among existing competitors</a:t>
            </a:r>
          </a:p>
        </p:txBody>
      </p:sp>
      <p:sp>
        <p:nvSpPr>
          <p:cNvPr id="15" name="Title 1">
            <a:extLst>
              <a:ext uri="{FF2B5EF4-FFF2-40B4-BE49-F238E27FC236}">
                <a16:creationId xmlns:a16="http://schemas.microsoft.com/office/drawing/2014/main" id="{4CCB3F83-8DB5-470C-BEA9-E3C3F775BEDE}"/>
              </a:ext>
            </a:extLst>
          </p:cNvPr>
          <p:cNvSpPr>
            <a:spLocks noGrp="1"/>
          </p:cNvSpPr>
          <p:nvPr>
            <p:ph type="title"/>
          </p:nvPr>
        </p:nvSpPr>
        <p:spPr>
          <a:xfrm>
            <a:off x="3175790" y="444002"/>
            <a:ext cx="5835192" cy="604781"/>
          </a:xfrm>
        </p:spPr>
        <p:txBody>
          <a:bodyPr/>
          <a:lstStyle/>
          <a:p>
            <a:pPr algn="ctr"/>
            <a:r>
              <a:rPr lang="en-US">
                <a:ea typeface="+mj-lt"/>
                <a:cs typeface="+mj-lt"/>
              </a:rPr>
              <a:t>5 Porter's Forces</a:t>
            </a:r>
          </a:p>
        </p:txBody>
      </p:sp>
    </p:spTree>
    <p:extLst>
      <p:ext uri="{BB962C8B-B14F-4D97-AF65-F5344CB8AC3E}">
        <p14:creationId xmlns:p14="http://schemas.microsoft.com/office/powerpoint/2010/main" val="2066363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85518-DA6A-4D01-A269-0060FA20922C}"/>
              </a:ext>
            </a:extLst>
          </p:cNvPr>
          <p:cNvSpPr>
            <a:spLocks noGrp="1"/>
          </p:cNvSpPr>
          <p:nvPr>
            <p:ph type="title"/>
          </p:nvPr>
        </p:nvSpPr>
        <p:spPr>
          <a:xfrm>
            <a:off x="498764" y="584371"/>
            <a:ext cx="5835192" cy="604781"/>
          </a:xfrm>
        </p:spPr>
        <p:txBody>
          <a:bodyPr/>
          <a:lstStyle/>
          <a:p>
            <a:r>
              <a:rPr lang="en-US">
                <a:ea typeface="+mj-lt"/>
                <a:cs typeface="+mj-lt"/>
              </a:rPr>
              <a:t>Pestle </a:t>
            </a:r>
          </a:p>
        </p:txBody>
      </p:sp>
      <p:sp>
        <p:nvSpPr>
          <p:cNvPr id="3" name="Rectangle: Rounded Corners 2">
            <a:extLst>
              <a:ext uri="{FF2B5EF4-FFF2-40B4-BE49-F238E27FC236}">
                <a16:creationId xmlns:a16="http://schemas.microsoft.com/office/drawing/2014/main" id="{67634AAA-FAEB-4D89-A3E6-3DE5DDE0D2BE}"/>
              </a:ext>
            </a:extLst>
          </p:cNvPr>
          <p:cNvSpPr/>
          <p:nvPr/>
        </p:nvSpPr>
        <p:spPr>
          <a:xfrm rot="5400000">
            <a:off x="-1479884" y="3483142"/>
            <a:ext cx="5103393" cy="85223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2AF2A1E-6BCC-441E-9888-88AC44C3EE21}"/>
              </a:ext>
            </a:extLst>
          </p:cNvPr>
          <p:cNvSpPr txBox="1"/>
          <p:nvPr/>
        </p:nvSpPr>
        <p:spPr>
          <a:xfrm>
            <a:off x="816644" y="1388144"/>
            <a:ext cx="376989"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a:t>P</a:t>
            </a:r>
          </a:p>
          <a:p>
            <a:r>
              <a:rPr lang="en-US" sz="5400"/>
              <a:t>E</a:t>
            </a:r>
          </a:p>
          <a:p>
            <a:r>
              <a:rPr lang="en-US" sz="5400"/>
              <a:t>S</a:t>
            </a:r>
          </a:p>
          <a:p>
            <a:r>
              <a:rPr lang="en-US" sz="5400"/>
              <a:t>T</a:t>
            </a:r>
          </a:p>
          <a:p>
            <a:r>
              <a:rPr lang="en-US" sz="5400"/>
              <a:t>L</a:t>
            </a:r>
          </a:p>
          <a:p>
            <a:pPr algn="l"/>
            <a:r>
              <a:rPr lang="en-US" sz="5400"/>
              <a:t>E</a:t>
            </a:r>
          </a:p>
        </p:txBody>
      </p:sp>
      <p:sp>
        <p:nvSpPr>
          <p:cNvPr id="5" name="TextBox 4">
            <a:extLst>
              <a:ext uri="{FF2B5EF4-FFF2-40B4-BE49-F238E27FC236}">
                <a16:creationId xmlns:a16="http://schemas.microsoft.com/office/drawing/2014/main" id="{7C2C503A-18CF-4303-8113-D6B356A789D6}"/>
              </a:ext>
            </a:extLst>
          </p:cNvPr>
          <p:cNvSpPr txBox="1"/>
          <p:nvPr/>
        </p:nvSpPr>
        <p:spPr>
          <a:xfrm>
            <a:off x="1661360" y="1440781"/>
            <a:ext cx="977164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Political</a:t>
            </a:r>
            <a:r>
              <a:rPr lang="en-US"/>
              <a:t> : Aglis is indirectly supported by the government directive to increase the local marine product consumption, leading to higher demand for marine products with "GEMARIKAN"</a:t>
            </a:r>
          </a:p>
        </p:txBody>
      </p:sp>
      <p:sp>
        <p:nvSpPr>
          <p:cNvPr id="6" name="TextBox 5">
            <a:extLst>
              <a:ext uri="{FF2B5EF4-FFF2-40B4-BE49-F238E27FC236}">
                <a16:creationId xmlns:a16="http://schemas.microsoft.com/office/drawing/2014/main" id="{808F0BC2-DDA3-40DD-8C86-A33B58626134}"/>
              </a:ext>
            </a:extLst>
          </p:cNvPr>
          <p:cNvSpPr txBox="1"/>
          <p:nvPr/>
        </p:nvSpPr>
        <p:spPr>
          <a:xfrm>
            <a:off x="1663867" y="2275473"/>
            <a:ext cx="976162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Economics</a:t>
            </a:r>
            <a:r>
              <a:rPr lang="en-US"/>
              <a:t> : The COVID-19 Pandemic slowed down the worldwide economy, hopefully with the presence of our company we can build back the economics of Indonesia.</a:t>
            </a:r>
          </a:p>
        </p:txBody>
      </p:sp>
      <p:sp>
        <p:nvSpPr>
          <p:cNvPr id="8" name="TextBox 7">
            <a:extLst>
              <a:ext uri="{FF2B5EF4-FFF2-40B4-BE49-F238E27FC236}">
                <a16:creationId xmlns:a16="http://schemas.microsoft.com/office/drawing/2014/main" id="{832D2F41-BE3F-4251-B696-051471EF499E}"/>
              </a:ext>
            </a:extLst>
          </p:cNvPr>
          <p:cNvSpPr txBox="1"/>
          <p:nvPr/>
        </p:nvSpPr>
        <p:spPr>
          <a:xfrm>
            <a:off x="1656347" y="3009899"/>
            <a:ext cx="1033312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Social</a:t>
            </a:r>
            <a:r>
              <a:rPr lang="en-US"/>
              <a:t> : </a:t>
            </a:r>
            <a:r>
              <a:rPr lang="en-US">
                <a:ea typeface="+mn-lt"/>
                <a:cs typeface="+mn-lt"/>
              </a:rPr>
              <a:t>The target market of Aglis air cargo is directed to a place where the production of maritime product is overflowing, and we hope to transport the product to the place where the demand of maritime product is high.</a:t>
            </a:r>
            <a:endParaRPr lang="en-US"/>
          </a:p>
        </p:txBody>
      </p:sp>
      <p:sp>
        <p:nvSpPr>
          <p:cNvPr id="9" name="TextBox 8">
            <a:extLst>
              <a:ext uri="{FF2B5EF4-FFF2-40B4-BE49-F238E27FC236}">
                <a16:creationId xmlns:a16="http://schemas.microsoft.com/office/drawing/2014/main" id="{86539DC7-3375-4E1C-8D0E-D8D66925CFB1}"/>
              </a:ext>
            </a:extLst>
          </p:cNvPr>
          <p:cNvSpPr txBox="1"/>
          <p:nvPr/>
        </p:nvSpPr>
        <p:spPr>
          <a:xfrm>
            <a:off x="1658854" y="4005012"/>
            <a:ext cx="988193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Technology</a:t>
            </a:r>
            <a:r>
              <a:rPr lang="en-US"/>
              <a:t> : We want to implement technology to provide simplicity and security for our customer with live tracking of the cargo.</a:t>
            </a:r>
          </a:p>
        </p:txBody>
      </p:sp>
      <p:sp>
        <p:nvSpPr>
          <p:cNvPr id="11" name="TextBox 10">
            <a:extLst>
              <a:ext uri="{FF2B5EF4-FFF2-40B4-BE49-F238E27FC236}">
                <a16:creationId xmlns:a16="http://schemas.microsoft.com/office/drawing/2014/main" id="{F0844B84-5A23-4387-8E1A-185324332500}"/>
              </a:ext>
            </a:extLst>
          </p:cNvPr>
          <p:cNvSpPr txBox="1"/>
          <p:nvPr/>
        </p:nvSpPr>
        <p:spPr>
          <a:xfrm>
            <a:off x="1655392" y="4908692"/>
            <a:ext cx="103331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Legal</a:t>
            </a:r>
            <a:r>
              <a:rPr lang="en-US"/>
              <a:t> : </a:t>
            </a:r>
            <a:r>
              <a:rPr lang="en-US">
                <a:ea typeface="+mn-lt"/>
                <a:cs typeface="+mn-lt"/>
              </a:rPr>
              <a:t>The many regulations of air travel will become a challenge for Aglis air cargo to overcome.</a:t>
            </a:r>
            <a:endParaRPr lang="en-US"/>
          </a:p>
        </p:txBody>
      </p:sp>
      <p:sp>
        <p:nvSpPr>
          <p:cNvPr id="12" name="TextBox 11">
            <a:extLst>
              <a:ext uri="{FF2B5EF4-FFF2-40B4-BE49-F238E27FC236}">
                <a16:creationId xmlns:a16="http://schemas.microsoft.com/office/drawing/2014/main" id="{20CD4D2F-AC99-4FE1-8D29-88766C4938DA}"/>
              </a:ext>
            </a:extLst>
          </p:cNvPr>
          <p:cNvSpPr txBox="1"/>
          <p:nvPr/>
        </p:nvSpPr>
        <p:spPr>
          <a:xfrm>
            <a:off x="1661360" y="5611729"/>
            <a:ext cx="101727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Environment</a:t>
            </a:r>
            <a:r>
              <a:rPr lang="en-US"/>
              <a:t> : Sulawesi, where Aglis plans to base on has a very strong maritime industry, whereas on the other area such as Java is quite weak, thus creating an opportunity for us as a cargo company.</a:t>
            </a:r>
          </a:p>
        </p:txBody>
      </p:sp>
    </p:spTree>
    <p:extLst>
      <p:ext uri="{BB962C8B-B14F-4D97-AF65-F5344CB8AC3E}">
        <p14:creationId xmlns:p14="http://schemas.microsoft.com/office/powerpoint/2010/main" val="2165899528"/>
      </p:ext>
    </p:extLst>
  </p:cSld>
  <p:clrMapOvr>
    <a:masterClrMapping/>
  </p:clrMapOvr>
</p:sld>
</file>

<file path=ppt/theme/theme1.xml><?xml version="1.0" encoding="utf-8"?>
<a:theme xmlns:a="http://schemas.openxmlformats.org/drawingml/2006/main" name="ShapesVTI">
  <a:themeElements>
    <a:clrScheme name="Custom 1">
      <a:dk1>
        <a:srgbClr val="000000"/>
      </a:dk1>
      <a:lt1>
        <a:srgbClr val="F0EED6"/>
      </a:lt1>
      <a:dk2>
        <a:srgbClr val="132E57"/>
      </a:dk2>
      <a:lt2>
        <a:srgbClr val="F0EED6"/>
      </a:lt2>
      <a:accent1>
        <a:srgbClr val="132E57"/>
      </a:accent1>
      <a:accent2>
        <a:srgbClr val="132E57"/>
      </a:accent2>
      <a:accent3>
        <a:srgbClr val="132E57"/>
      </a:accent3>
      <a:accent4>
        <a:srgbClr val="F0EED6"/>
      </a:accent4>
      <a:accent5>
        <a:srgbClr val="F0EED6"/>
      </a:accent5>
      <a:accent6>
        <a:srgbClr val="F0EED6"/>
      </a:accent6>
      <a:hlink>
        <a:srgbClr val="132E57"/>
      </a:hlink>
      <a:folHlink>
        <a:srgbClr val="F0EED6"/>
      </a:folHlink>
    </a:clrScheme>
    <a:fontScheme name="Custom 2">
      <a:majorFont>
        <a:latin typeface="Javanese Text"/>
        <a:ea typeface=""/>
        <a:cs typeface=""/>
      </a:majorFont>
      <a:minorFont>
        <a:latin typeface="Bahnschrif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ShapesVTI">
  <a:themeElements>
    <a:clrScheme name="Custom 8">
      <a:dk1>
        <a:srgbClr val="000000"/>
      </a:dk1>
      <a:lt1>
        <a:srgbClr val="FFFFFF"/>
      </a:lt1>
      <a:dk2>
        <a:srgbClr val="F29724"/>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000000"/>
      </a:folHlink>
    </a:clrScheme>
    <a:fontScheme name="Festival">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3.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45</Slides>
  <Notes>25</Notes>
  <HiddenSlides>0</HiddenSlides>
  <ScaleCrop>false</ScaleCrop>
  <HeadingPairs>
    <vt:vector size="4" baseType="variant">
      <vt:variant>
        <vt:lpstr>Theme</vt:lpstr>
      </vt:variant>
      <vt:variant>
        <vt:i4>3</vt:i4>
      </vt:variant>
      <vt:variant>
        <vt:lpstr>Slide Titles</vt:lpstr>
      </vt:variant>
      <vt:variant>
        <vt:i4>45</vt:i4>
      </vt:variant>
    </vt:vector>
  </HeadingPairs>
  <TitlesOfParts>
    <vt:vector size="48" baseType="lpstr">
      <vt:lpstr>ShapesVTI</vt:lpstr>
      <vt:lpstr>ShapesVTI</vt:lpstr>
      <vt:lpstr>1_Office Theme</vt:lpstr>
      <vt:lpstr>PowerPoint Presentation</vt:lpstr>
      <vt:lpstr>PowerPoint Presentation</vt:lpstr>
      <vt:lpstr>PowerPoint Presentation</vt:lpstr>
      <vt:lpstr>Vision </vt:lpstr>
      <vt:lpstr>Our Values </vt:lpstr>
      <vt:lpstr>Organization Structure </vt:lpstr>
      <vt:lpstr>PowerPoint Presentation</vt:lpstr>
      <vt:lpstr>5 Porter's Forces</vt:lpstr>
      <vt:lpstr>Pestle </vt:lpstr>
      <vt:lpstr>SWOT</vt:lpstr>
      <vt:lpstr>TOWS</vt:lpstr>
      <vt:lpstr>PowerPoint Presentation</vt:lpstr>
      <vt:lpstr>Marine Product Market</vt:lpstr>
      <vt:lpstr>Route Rotation</vt:lpstr>
      <vt:lpstr>Market Share &amp; Capacity Share</vt:lpstr>
      <vt:lpstr>Tonnage Carried by Aglis Air</vt:lpstr>
      <vt:lpstr>PowerPoint Presentation</vt:lpstr>
      <vt:lpstr>Goods Journey</vt:lpstr>
      <vt:lpstr>Touchpoints</vt:lpstr>
      <vt:lpstr>Touchpoints</vt:lpstr>
      <vt:lpstr>Touchpoints</vt:lpstr>
      <vt:lpstr>Touchpoints</vt:lpstr>
      <vt:lpstr>PowerPoint Presentation</vt:lpstr>
      <vt:lpstr>Marketing Mix </vt:lpstr>
      <vt:lpstr>Cargo Airline Distribution Channel</vt:lpstr>
      <vt:lpstr>Digital Marketing Strategy</vt:lpstr>
      <vt:lpstr>Offline Marketing Strategy</vt:lpstr>
      <vt:lpstr>Marketing Strategy to Customers</vt:lpstr>
      <vt:lpstr>Pricing Strategy </vt:lpstr>
      <vt:lpstr>PowerPoint Presentation</vt:lpstr>
      <vt:lpstr>Aircraft Consideration </vt:lpstr>
      <vt:lpstr>Airbus A321P2F</vt:lpstr>
      <vt:lpstr>Aircraft Livery</vt:lpstr>
      <vt:lpstr>Crew Rotation</vt:lpstr>
      <vt:lpstr>Crew Rotation</vt:lpstr>
      <vt:lpstr>Crew Rotation </vt:lpstr>
      <vt:lpstr>PowerPoint Presentation</vt:lpstr>
      <vt:lpstr>Aglis Cost Structure</vt:lpstr>
      <vt:lpstr>Aglis Cost Structure</vt:lpstr>
      <vt:lpstr>Revenue &amp; Cost for 10 years</vt:lpstr>
      <vt:lpstr>NPV &amp; Net Profit Margin </vt:lpstr>
      <vt:lpstr>PowerPoint Presentation</vt:lpstr>
      <vt:lpstr>PowerPoint Presentation</vt:lpstr>
      <vt:lpstr>Fleet Plan</vt:lpstr>
      <vt:lpstr> Anugurihiitusomi  Terima Kasih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6</cp:revision>
  <dcterms:created xsi:type="dcterms:W3CDTF">2021-11-06T12:47:59Z</dcterms:created>
  <dcterms:modified xsi:type="dcterms:W3CDTF">2022-08-20T13:03:12Z</dcterms:modified>
</cp:coreProperties>
</file>